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4" r:id="rId2"/>
    <p:sldId id="395" r:id="rId3"/>
    <p:sldId id="403" r:id="rId4"/>
    <p:sldId id="405" r:id="rId5"/>
    <p:sldId id="402" r:id="rId6"/>
    <p:sldId id="376" r:id="rId7"/>
    <p:sldId id="396" r:id="rId8"/>
    <p:sldId id="397" r:id="rId9"/>
    <p:sldId id="398" r:id="rId1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AEBBC0"/>
    <a:srgbClr val="E3FFE9"/>
    <a:srgbClr val="EE0204"/>
    <a:srgbClr val="530402"/>
    <a:srgbClr val="E50103"/>
    <a:srgbClr val="A90B07"/>
    <a:srgbClr val="A90303"/>
    <a:srgbClr val="A9D6D3"/>
    <a:srgbClr val="0D1C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107EA3-F77A-F370-85AA-2E91CE329E1C}"/>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017E85F-4EBA-F98D-2BBC-CA9C5D0E26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060E665-90C0-7F99-C713-4F1D6575E102}"/>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0752FEE0-67E8-10C0-4389-22ADB3B399C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20E57AE-2490-C4A6-A5E3-9553E538CE12}"/>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99040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5F90E-84E2-E00B-25A5-9C71F574706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D65498A-4C36-4BE7-1E4D-3FFB984E2653}"/>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04867B5-261E-0D4A-092B-B8F2DC2A755F}"/>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2499609A-DDF8-FD39-D74E-61AF13760B1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A0C9B35-BCA4-B12B-3C3D-418BDEC9BFD4}"/>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64609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A65459-5BC2-3B97-473B-5453B1D15511}"/>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95A2206-9EC3-CEE9-2506-8DF26AEE8F43}"/>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5AB5B4F-0F93-8CAD-4510-58F7A57B9FBF}"/>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7351BE14-D1D5-2105-2F4C-0392B53FE0A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48185D2-6D1D-7C49-E4A2-CA620BCC9AD2}"/>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11881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AA655B-9146-0860-C842-7746170DA46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2CA7F65D-C789-7560-0FA1-91CF62E44EDD}"/>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3079093-6A53-9628-D250-0195A33F3387}"/>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D64925FD-6B69-3395-3926-5BFC08F8759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1AB22D0-B782-5A18-790C-804B4AFAFA6F}"/>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96815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14EA21-1B26-A90B-399F-DE1D65C17C6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0EE4C9A2-5595-66E8-984C-4CEB46491C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9D3E9DE8-A860-AA54-5F28-40B63F87C308}"/>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91D51836-91AC-95B0-FEB0-44F76B0CE2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8BE8387-8C15-AC86-011C-207A64CB408D}"/>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73766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99994A-914C-A427-8DB1-AECD8711AA8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9A1BB6F-2394-46FE-700F-9E726106E7F2}"/>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4FA1886-9719-5DE1-702A-F3D3D93A539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DE51FA13-D9D2-4C5F-3D71-3C54F1F2D0BB}"/>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6" name="Espaço Reservado para Rodapé 5">
            <a:extLst>
              <a:ext uri="{FF2B5EF4-FFF2-40B4-BE49-F238E27FC236}">
                <a16:creationId xmlns:a16="http://schemas.microsoft.com/office/drawing/2014/main" id="{2CB99846-F70B-84FE-0D09-897DA63017DF}"/>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E48CC85-0E3B-FB2B-79B9-ADDAC70A5050}"/>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50910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0F09EE-BAD9-FAD2-513F-6F26EB5904B3}"/>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E6F12A9-1E1D-483E-99AE-AEF934811B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09A9FD6-8F67-B601-2B87-DC19D01C4E1A}"/>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DE6C2756-3EBA-6D05-1FDB-BF3B19B732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FC69B2CC-53F1-52F9-074C-31BFB64B3837}"/>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A4627D6-DE11-1E89-8803-0EBE88C552B9}"/>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8" name="Espaço Reservado para Rodapé 7">
            <a:extLst>
              <a:ext uri="{FF2B5EF4-FFF2-40B4-BE49-F238E27FC236}">
                <a16:creationId xmlns:a16="http://schemas.microsoft.com/office/drawing/2014/main" id="{3A190D1F-5D99-63E8-91A0-F6366ECCBBC6}"/>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9F02E9C-5EF7-F41E-AD6D-CA2CE300C366}"/>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237174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5193C7-CEC6-AD5B-FCE8-AF3BB2230A41}"/>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0B807F0A-B33E-FEC6-4673-F8E7D32575B6}"/>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4" name="Espaço Reservado para Rodapé 3">
            <a:extLst>
              <a:ext uri="{FF2B5EF4-FFF2-40B4-BE49-F238E27FC236}">
                <a16:creationId xmlns:a16="http://schemas.microsoft.com/office/drawing/2014/main" id="{591229B1-0AEC-80DE-1C01-135A6D3B0BF9}"/>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399A460C-E59E-4363-5835-2C076C23F228}"/>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1454667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F9AC869F-24A6-B64F-D4CB-4F7BBB58A128}"/>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3" name="Espaço Reservado para Rodapé 2">
            <a:extLst>
              <a:ext uri="{FF2B5EF4-FFF2-40B4-BE49-F238E27FC236}">
                <a16:creationId xmlns:a16="http://schemas.microsoft.com/office/drawing/2014/main" id="{2E94FA1B-5CAE-7AA1-EA72-DCE1A991637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B4074C8A-B89B-D54F-F918-CD5ACD7F01F2}"/>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69409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A97CA-2575-9DEC-B847-63BCACBA8FA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C6280C2-839F-1395-7EA6-1241648E6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04DE64CB-FE5C-C4D3-2096-AD70AD27FF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C6D400F5-8794-4E74-24EB-1CB96F4AFB1C}"/>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6" name="Espaço Reservado para Rodapé 5">
            <a:extLst>
              <a:ext uri="{FF2B5EF4-FFF2-40B4-BE49-F238E27FC236}">
                <a16:creationId xmlns:a16="http://schemas.microsoft.com/office/drawing/2014/main" id="{68B9934B-E1C1-864B-818A-433B0220CC4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65B9A6B-EA25-DBDB-FDFD-C2E5209F0D6A}"/>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03278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555FF0-4DDC-3868-6C11-346BD485D48E}"/>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E079C5FD-2B15-9C30-EC75-25904FADAF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0598CEEC-5B03-7BD9-9B6D-9A2E89D26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3C5389D-A15D-C3E4-C8E7-EA820CFF0753}"/>
              </a:ext>
            </a:extLst>
          </p:cNvPr>
          <p:cNvSpPr>
            <a:spLocks noGrp="1"/>
          </p:cNvSpPr>
          <p:nvPr>
            <p:ph type="dt" sz="half" idx="10"/>
          </p:nvPr>
        </p:nvSpPr>
        <p:spPr/>
        <p:txBody>
          <a:bodyPr/>
          <a:lstStyle/>
          <a:p>
            <a:fld id="{90C49ED8-13AA-4A1F-B3D8-F4862F8E535E}" type="datetimeFigureOut">
              <a:rPr lang="pt-BR" smtClean="0"/>
              <a:t>13/01/2023</a:t>
            </a:fld>
            <a:endParaRPr lang="pt-BR"/>
          </a:p>
        </p:txBody>
      </p:sp>
      <p:sp>
        <p:nvSpPr>
          <p:cNvPr id="6" name="Espaço Reservado para Rodapé 5">
            <a:extLst>
              <a:ext uri="{FF2B5EF4-FFF2-40B4-BE49-F238E27FC236}">
                <a16:creationId xmlns:a16="http://schemas.microsoft.com/office/drawing/2014/main" id="{BA9E4D60-2200-329E-3415-87A01D089FB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657F1E2-0B5E-3FEA-872E-FB1723BDD3C9}"/>
              </a:ext>
            </a:extLst>
          </p:cNvPr>
          <p:cNvSpPr>
            <a:spLocks noGrp="1"/>
          </p:cNvSpPr>
          <p:nvPr>
            <p:ph type="sldNum" sz="quarter" idx="12"/>
          </p:nvPr>
        </p:nvSpPr>
        <p:spPr/>
        <p:txBody>
          <a:bodyPr/>
          <a:lstStyle/>
          <a:p>
            <a:fld id="{A3457ABB-AB37-4321-8320-6D4AEAD43895}" type="slidenum">
              <a:rPr lang="pt-BR" smtClean="0"/>
              <a:t>‹nº›</a:t>
            </a:fld>
            <a:endParaRPr lang="pt-BR"/>
          </a:p>
        </p:txBody>
      </p:sp>
    </p:spTree>
    <p:extLst>
      <p:ext uri="{BB962C8B-B14F-4D97-AF65-F5344CB8AC3E}">
        <p14:creationId xmlns:p14="http://schemas.microsoft.com/office/powerpoint/2010/main" val="354768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EEE9"/>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74B57A93-22D8-7587-C124-F9EDF99CE8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C961613F-9CD0-E900-A896-8FC98F0647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A911C2C-4430-C8DC-3C54-9B634E32C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49ED8-13AA-4A1F-B3D8-F4862F8E535E}" type="datetimeFigureOut">
              <a:rPr lang="pt-BR" smtClean="0"/>
              <a:t>13/01/2023</a:t>
            </a:fld>
            <a:endParaRPr lang="pt-BR"/>
          </a:p>
        </p:txBody>
      </p:sp>
      <p:sp>
        <p:nvSpPr>
          <p:cNvPr id="5" name="Espaço Reservado para Rodapé 4">
            <a:extLst>
              <a:ext uri="{FF2B5EF4-FFF2-40B4-BE49-F238E27FC236}">
                <a16:creationId xmlns:a16="http://schemas.microsoft.com/office/drawing/2014/main" id="{3965EC8A-2913-6BA0-00AA-A0E77218D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C0C0D69-E6FB-5AFA-FCED-6601DFE1BB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57ABB-AB37-4321-8320-6D4AEAD43895}" type="slidenum">
              <a:rPr lang="pt-BR" smtClean="0"/>
              <a:t>‹nº›</a:t>
            </a:fld>
            <a:endParaRPr lang="pt-BR"/>
          </a:p>
        </p:txBody>
      </p:sp>
    </p:spTree>
    <p:extLst>
      <p:ext uri="{BB962C8B-B14F-4D97-AF65-F5344CB8AC3E}">
        <p14:creationId xmlns:p14="http://schemas.microsoft.com/office/powerpoint/2010/main" val="952731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a:solidFill>
                  <a:schemeClr val="bg1"/>
                </a:solidFill>
                <a:latin typeface="Bookman Old Style" panose="02050604050505020204" pitchFamily="18" charset="0"/>
              </a:rPr>
              <a:t>STJ / Multa Administrativa / Revisão Judicial</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i="1" dirty="0">
                <a:latin typeface="Bookman Old Style" panose="02050604050505020204" pitchFamily="18" charset="0"/>
              </a:rPr>
              <a:t>Decisão</a:t>
            </a:r>
            <a:r>
              <a:rPr lang="pt-BR" sz="1800" dirty="0">
                <a:latin typeface="Bookman Old Style" panose="02050604050505020204" pitchFamily="18" charset="0"/>
              </a:rPr>
              <a:t>: </a:t>
            </a:r>
            <a:r>
              <a:rPr lang="pt-BR" sz="1400" dirty="0">
                <a:latin typeface="Bookman Old Style" panose="02050604050505020204" pitchFamily="18" charset="0"/>
              </a:rPr>
              <a:t>REsp 1.759.697 </a:t>
            </a:r>
            <a:r>
              <a:rPr lang="pt-BR" sz="1800" dirty="0">
                <a:latin typeface="Bookman Old Style" panose="02050604050505020204" pitchFamily="18" charset="0"/>
              </a:rPr>
              <a:t>– </a:t>
            </a:r>
            <a:r>
              <a:rPr lang="pt-BR" sz="1800" b="1" u="sng" dirty="0">
                <a:highlight>
                  <a:srgbClr val="FFFFCC"/>
                </a:highlight>
                <a:latin typeface="Bookman Old Style" panose="02050604050505020204" pitchFamily="18" charset="0"/>
              </a:rPr>
              <a:t>A 2ª Turma do STJ, por maioria, negou provimento ao REsp da Superintendência Estadual do Meio Ambiente do Ceará (</a:t>
            </a:r>
            <a:r>
              <a:rPr lang="pt-BR" sz="1800" b="1" u="sng" dirty="0" err="1">
                <a:highlight>
                  <a:srgbClr val="FFFFCC"/>
                </a:highlight>
                <a:latin typeface="Bookman Old Style" panose="02050604050505020204" pitchFamily="18" charset="0"/>
              </a:rPr>
              <a:t>Semace</a:t>
            </a:r>
            <a:r>
              <a:rPr lang="pt-BR" sz="1800" b="1" u="sng" dirty="0">
                <a:highlight>
                  <a:srgbClr val="FFFFCC"/>
                </a:highlight>
                <a:latin typeface="Bookman Old Style" panose="02050604050505020204" pitchFamily="18" charset="0"/>
              </a:rPr>
              <a:t>), a autarquia responsável por executar a política ambiental cearense, alegando que não cabe à Corte revisar a redução drástica do valor de multa ambiental por poluição se, para isso, for necessário rever os critérios utilizados pelas instâncias ordinárias, em razão do óbice da Súmula 7. </a:t>
            </a:r>
          </a:p>
          <a:p>
            <a:pPr algn="just"/>
            <a:r>
              <a:rPr lang="pt-BR" sz="1800" i="1" dirty="0">
                <a:latin typeface="Bookman Old Style" panose="02050604050505020204" pitchFamily="18" charset="0"/>
              </a:rPr>
              <a:t>Caso</a:t>
            </a:r>
            <a:r>
              <a:rPr lang="pt-BR" sz="1800" dirty="0">
                <a:latin typeface="Bookman Old Style" panose="02050604050505020204" pitchFamily="18" charset="0"/>
              </a:rPr>
              <a:t>: A </a:t>
            </a:r>
            <a:r>
              <a:rPr lang="pt-BR" sz="1800" dirty="0" err="1">
                <a:latin typeface="Bookman Old Style" panose="02050604050505020204" pitchFamily="18" charset="0"/>
              </a:rPr>
              <a:t>Semace</a:t>
            </a:r>
            <a:r>
              <a:rPr lang="pt-BR" sz="1800" dirty="0">
                <a:latin typeface="Bookman Old Style" panose="02050604050505020204" pitchFamily="18" charset="0"/>
              </a:rPr>
              <a:t> multou indústria de cimento flagrada operando sem licença e emitindo gases poluentes em R$ 1,5 milhão, quantia ainda muito abaixo do máximo previsto na legislação, de R$ 50 milhões. O TJCE concluiu que a </a:t>
            </a:r>
            <a:r>
              <a:rPr lang="pt-BR" sz="1800" dirty="0" err="1">
                <a:latin typeface="Bookman Old Style" panose="02050604050505020204" pitchFamily="18" charset="0"/>
              </a:rPr>
              <a:t>Semace</a:t>
            </a:r>
            <a:r>
              <a:rPr lang="pt-BR" sz="1800" dirty="0">
                <a:latin typeface="Bookman Old Style" panose="02050604050505020204" pitchFamily="18" charset="0"/>
              </a:rPr>
              <a:t> não indicou os </a:t>
            </a:r>
            <a:r>
              <a:rPr lang="pt-BR" sz="1800" i="1" dirty="0">
                <a:latin typeface="Bookman Old Style" panose="02050604050505020204" pitchFamily="18" charset="0"/>
              </a:rPr>
              <a:t>critérios</a:t>
            </a:r>
            <a:r>
              <a:rPr lang="pt-BR" sz="1800" dirty="0">
                <a:latin typeface="Bookman Old Style" panose="02050604050505020204" pitchFamily="18" charset="0"/>
              </a:rPr>
              <a:t> e as </a:t>
            </a:r>
            <a:r>
              <a:rPr lang="pt-BR" sz="1800" i="1" dirty="0">
                <a:latin typeface="Bookman Old Style" panose="02050604050505020204" pitchFamily="18" charset="0"/>
              </a:rPr>
              <a:t>justificativas</a:t>
            </a:r>
            <a:r>
              <a:rPr lang="pt-BR" sz="1800" dirty="0">
                <a:latin typeface="Bookman Old Style" panose="02050604050505020204" pitchFamily="18" charset="0"/>
              </a:rPr>
              <a:t> para fixar o montante milionário e reduziu a multa para o valor mínimo de R$ 1 mil.</a:t>
            </a:r>
          </a:p>
          <a:p>
            <a:pPr algn="just"/>
            <a:r>
              <a:rPr lang="pt-BR" sz="1800" i="1" dirty="0">
                <a:latin typeface="Bookman Old Style" panose="02050604050505020204" pitchFamily="18" charset="0"/>
              </a:rPr>
              <a:t>Fundamento</a:t>
            </a:r>
            <a:r>
              <a:rPr lang="pt-BR" sz="1800" dirty="0">
                <a:latin typeface="Bookman Old Style" panose="02050604050505020204" pitchFamily="18" charset="0"/>
              </a:rPr>
              <a:t>: Min. Og Fernandes – a jurisprudência do STJ observa três teses quando julga casos de aplicação de multas administrativas: </a:t>
            </a:r>
            <a:r>
              <a:rPr lang="pt-BR" sz="1800" b="1" dirty="0">
                <a:latin typeface="Bookman Old Style" panose="02050604050505020204" pitchFamily="18" charset="0"/>
              </a:rPr>
              <a:t>I)</a:t>
            </a:r>
            <a:r>
              <a:rPr lang="pt-BR" sz="1800" dirty="0">
                <a:latin typeface="Bookman Old Style" panose="02050604050505020204" pitchFamily="18" charset="0"/>
              </a:rPr>
              <a:t> quando o processo judicial </a:t>
            </a:r>
            <a:r>
              <a:rPr lang="pt-BR" sz="1800" i="1" u="sng" dirty="0">
                <a:latin typeface="Bookman Old Style" panose="02050604050505020204" pitchFamily="18" charset="0"/>
              </a:rPr>
              <a:t>não</a:t>
            </a:r>
            <a:r>
              <a:rPr lang="pt-BR" sz="1800" dirty="0">
                <a:latin typeface="Bookman Old Style" panose="02050604050505020204" pitchFamily="18" charset="0"/>
              </a:rPr>
              <a:t> é instruído com o </a:t>
            </a:r>
            <a:r>
              <a:rPr lang="pt-BR" sz="1800" u="sng" dirty="0">
                <a:latin typeface="Bookman Old Style" panose="02050604050505020204" pitchFamily="18" charset="0"/>
              </a:rPr>
              <a:t>processo administrativo</a:t>
            </a:r>
            <a:r>
              <a:rPr lang="pt-BR" sz="1800" dirty="0">
                <a:latin typeface="Bookman Old Style" panose="02050604050505020204" pitchFamily="18" charset="0"/>
              </a:rPr>
              <a:t>, a revisão pelo Judiciário do montante fixado não é adequada; </a:t>
            </a:r>
            <a:r>
              <a:rPr lang="pt-BR" sz="1800" b="1" dirty="0">
                <a:latin typeface="Bookman Old Style" panose="02050604050505020204" pitchFamily="18" charset="0"/>
              </a:rPr>
              <a:t>II)</a:t>
            </a:r>
            <a:r>
              <a:rPr lang="pt-BR" sz="1800" dirty="0">
                <a:latin typeface="Bookman Old Style" panose="02050604050505020204" pitchFamily="18" charset="0"/>
              </a:rPr>
              <a:t> quando o processo judicial </a:t>
            </a:r>
            <a:r>
              <a:rPr lang="pt-BR" sz="1800" u="sng" dirty="0">
                <a:latin typeface="Bookman Old Style" panose="02050604050505020204" pitchFamily="18" charset="0"/>
              </a:rPr>
              <a:t>contém o processo administrativo</a:t>
            </a:r>
            <a:r>
              <a:rPr lang="pt-BR" sz="1800" dirty="0">
                <a:latin typeface="Bookman Old Style" panose="02050604050505020204" pitchFamily="18" charset="0"/>
              </a:rPr>
              <a:t>, o AI ou a decisão administrativa, e no referido ato administrativo não constam os </a:t>
            </a:r>
            <a:r>
              <a:rPr lang="pt-BR" sz="1800" i="1" dirty="0">
                <a:latin typeface="Bookman Old Style" panose="02050604050505020204" pitchFamily="18" charset="0"/>
              </a:rPr>
              <a:t>critérios</a:t>
            </a:r>
            <a:r>
              <a:rPr lang="pt-BR" sz="1800" dirty="0">
                <a:latin typeface="Bookman Old Style" panose="02050604050505020204" pitchFamily="18" charset="0"/>
              </a:rPr>
              <a:t> para o parâmetro de fixação acima do mínimo legal, esse ato é </a:t>
            </a:r>
            <a:r>
              <a:rPr lang="pt-BR" sz="1800" u="sng" dirty="0">
                <a:latin typeface="Bookman Old Style" panose="02050604050505020204" pitchFamily="18" charset="0"/>
              </a:rPr>
              <a:t>nulo</a:t>
            </a:r>
            <a:r>
              <a:rPr lang="pt-BR" sz="1800" dirty="0">
                <a:latin typeface="Bookman Old Style" panose="02050604050505020204" pitchFamily="18" charset="0"/>
              </a:rPr>
              <a:t>; </a:t>
            </a:r>
            <a:r>
              <a:rPr lang="pt-BR" sz="1800" b="1" dirty="0">
                <a:latin typeface="Bookman Old Style" panose="02050604050505020204" pitchFamily="18" charset="0"/>
              </a:rPr>
              <a:t>III)</a:t>
            </a:r>
            <a:r>
              <a:rPr lang="pt-BR" sz="1800" dirty="0">
                <a:latin typeface="Bookman Old Style" panose="02050604050505020204" pitchFamily="18" charset="0"/>
              </a:rPr>
              <a:t> quando a análise da multa exigir a reapreciação dos critérios que levaram à fixação do montante, há ofensa à Súmula 7 do STJ, adequada ao caso em apreço. </a:t>
            </a:r>
          </a:p>
          <a:p>
            <a:pPr algn="just"/>
            <a:r>
              <a:rPr lang="pt-BR" sz="1800" dirty="0">
                <a:latin typeface="Bookman Old Style" panose="02050604050505020204" pitchFamily="18" charset="0"/>
              </a:rPr>
              <a:t>Para o ministro Herman Benjamin, a pretexto de evitar uma multa desproporcional, o TJ-CE acabou tornando-a irrisória e sem qualquer caráter sancionatório. "O valor fixado pela autarquia estadual se aproxima mais do mínimo legal do que do máximo."</a:t>
            </a:r>
          </a:p>
        </p:txBody>
      </p:sp>
    </p:spTree>
    <p:extLst>
      <p:ext uri="{BB962C8B-B14F-4D97-AF65-F5344CB8AC3E}">
        <p14:creationId xmlns:p14="http://schemas.microsoft.com/office/powerpoint/2010/main" val="14906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a:solidFill>
                  <a:schemeClr val="bg1"/>
                </a:solidFill>
                <a:latin typeface="Bookman Old Style" panose="02050604050505020204" pitchFamily="18" charset="0"/>
              </a:rPr>
              <a:t>STJ / Depósito / Pagamento Voluntário</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i="1" dirty="0">
                <a:latin typeface="Bookman Old Style" panose="02050604050505020204" pitchFamily="18" charset="0"/>
              </a:rPr>
              <a:t>Decisão</a:t>
            </a:r>
            <a:r>
              <a:rPr lang="pt-BR" sz="1800" dirty="0">
                <a:latin typeface="Bookman Old Style" panose="02050604050505020204" pitchFamily="18" charset="0"/>
              </a:rPr>
              <a:t>: </a:t>
            </a:r>
            <a:r>
              <a:rPr lang="pt-BR" sz="1400" dirty="0">
                <a:latin typeface="Bookman Old Style" panose="02050604050505020204" pitchFamily="18" charset="0"/>
              </a:rPr>
              <a:t>REsp 2.007.874 </a:t>
            </a:r>
            <a:r>
              <a:rPr lang="pt-BR" sz="1800" dirty="0">
                <a:latin typeface="Bookman Old Style" panose="02050604050505020204" pitchFamily="18" charset="0"/>
              </a:rPr>
              <a:t>- </a:t>
            </a:r>
            <a:r>
              <a:rPr lang="pt-BR" sz="1800" b="1" u="sng" dirty="0">
                <a:highlight>
                  <a:srgbClr val="FFFFCC"/>
                </a:highlight>
                <a:latin typeface="Bookman Old Style" panose="02050604050505020204" pitchFamily="18" charset="0"/>
              </a:rPr>
              <a:t>A 3ª Turma do STJ considerou não ser possível caracterizar como pagamento voluntário o depósito realizado pela parte em cumprimento de sentença no qual a empresa manifestou expressamente que o valor serviria apenas como garantia do juízo para fins de concessão de efeito suspensivo ao seu recurso.</a:t>
            </a:r>
          </a:p>
          <a:p>
            <a:pPr algn="just"/>
            <a:r>
              <a:rPr lang="pt-BR" sz="1800" i="1" dirty="0">
                <a:latin typeface="Bookman Old Style" panose="02050604050505020204" pitchFamily="18" charset="0"/>
              </a:rPr>
              <a:t>Fundamento</a:t>
            </a:r>
            <a:r>
              <a:rPr lang="pt-BR" sz="1800" dirty="0">
                <a:latin typeface="Bookman Old Style" panose="02050604050505020204" pitchFamily="18" charset="0"/>
              </a:rPr>
              <a:t>: O art. 523, § 1º, do CPC: No caso de </a:t>
            </a:r>
            <a:r>
              <a:rPr lang="pt-BR" sz="1800" u="sng" dirty="0">
                <a:latin typeface="Bookman Old Style" panose="02050604050505020204" pitchFamily="18" charset="0"/>
              </a:rPr>
              <a:t>condenação em quantia certa, ou já fixada em liquidação</a:t>
            </a:r>
            <a:r>
              <a:rPr lang="pt-BR" sz="1800" dirty="0">
                <a:latin typeface="Bookman Old Style" panose="02050604050505020204" pitchFamily="18" charset="0"/>
              </a:rPr>
              <a:t>, e no caso de decisão sobre parcela incontroversa, o </a:t>
            </a:r>
            <a:r>
              <a:rPr lang="pt-BR" sz="1800" u="sng" dirty="0">
                <a:latin typeface="Bookman Old Style" panose="02050604050505020204" pitchFamily="18" charset="0"/>
              </a:rPr>
              <a:t>cumprimento definitivo da sentença </a:t>
            </a:r>
            <a:r>
              <a:rPr lang="pt-BR" sz="1800" dirty="0">
                <a:latin typeface="Bookman Old Style" panose="02050604050505020204" pitchFamily="18" charset="0"/>
              </a:rPr>
              <a:t>far-se-á a requerimento do exequente, sendo o executado intimado para pagar o débito, no prazo de 15 dias, acrescido de custas, se houver. </a:t>
            </a:r>
            <a:r>
              <a:rPr lang="pt-BR" sz="1800" b="1" dirty="0">
                <a:latin typeface="Bookman Old Style" panose="02050604050505020204" pitchFamily="18" charset="0"/>
              </a:rPr>
              <a:t>§ 1º Não ocorrendo pagamento voluntário no prazo do caput , o débito será acrescido de multa de dez por cento e, também, de honorários de advogado de dez por cento.</a:t>
            </a:r>
          </a:p>
          <a:p>
            <a:pPr algn="just"/>
            <a:r>
              <a:rPr lang="pt-BR" sz="1800" dirty="0">
                <a:latin typeface="Bookman Old Style" panose="02050604050505020204" pitchFamily="18" charset="0"/>
              </a:rPr>
              <a:t>Apesar de a empresa ter realizado depósito no montante correspondente ao débito do cumprimento de sentença, a própria consignou que tais valores se referiam à suspensão da execução até o julgamento de recurso interposto e não ao cumprimento voluntário da obrigação.</a:t>
            </a:r>
          </a:p>
          <a:p>
            <a:pPr algn="just"/>
            <a:r>
              <a:rPr lang="pt-BR" sz="1800" i="1" dirty="0">
                <a:latin typeface="Bookman Old Style" panose="02050604050505020204" pitchFamily="18" charset="0"/>
              </a:rPr>
              <a:t>Jurisprudência</a:t>
            </a:r>
            <a:r>
              <a:rPr lang="pt-BR" sz="1800" dirty="0">
                <a:latin typeface="Bookman Old Style" panose="02050604050505020204" pitchFamily="18" charset="0"/>
              </a:rPr>
              <a:t>: A Min. Nancy Andrighi lembrou que o entendimento do STJ, durante a vigência do antigo CPC, era de que o executado não estaria isento de multa quando o depósito judicial era efetivado com o fim de garantir em juízo apenas por ocasião de impugnação ao cumprimento de sentença.</a:t>
            </a:r>
          </a:p>
          <a:p>
            <a:pPr algn="just"/>
            <a:r>
              <a:rPr lang="pt-BR" sz="1800" i="1" dirty="0">
                <a:highlight>
                  <a:srgbClr val="FFFFCC"/>
                </a:highlight>
                <a:latin typeface="Bookman Old Style" panose="02050604050505020204" pitchFamily="18" charset="0"/>
              </a:rPr>
              <a:t>"A multa e os honorários advocatícios serão excluídos apenas se o executado depositar voluntariamente a quantia devida em juízo, sem condicionar seu levantamento a qualquer discussão do débito</a:t>
            </a:r>
            <a:r>
              <a:rPr lang="pt-BR" sz="1800" i="1" dirty="0">
                <a:latin typeface="Bookman Old Style" panose="02050604050505020204" pitchFamily="18" charset="0"/>
              </a:rPr>
              <a:t>"</a:t>
            </a:r>
            <a:r>
              <a:rPr lang="pt-BR" sz="1800" dirty="0">
                <a:latin typeface="Bookman Old Style" panose="02050604050505020204" pitchFamily="18" charset="0"/>
              </a:rPr>
              <a:t>, concluiu a relatora. </a:t>
            </a:r>
          </a:p>
        </p:txBody>
      </p:sp>
    </p:spTree>
    <p:extLst>
      <p:ext uri="{BB962C8B-B14F-4D97-AF65-F5344CB8AC3E}">
        <p14:creationId xmlns:p14="http://schemas.microsoft.com/office/powerpoint/2010/main" val="216644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a:solidFill>
                  <a:schemeClr val="bg1"/>
                </a:solidFill>
                <a:latin typeface="Bookman Old Style" panose="02050604050505020204" pitchFamily="18" charset="0"/>
              </a:rPr>
              <a:t>TRF-1 / Perdimento / Alienação Antecipada </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400" dirty="0">
                <a:latin typeface="Bookman Old Style" panose="02050604050505020204" pitchFamily="18" charset="0"/>
              </a:rPr>
              <a:t>Processo 1002981-48.2022.4.01.0000</a:t>
            </a:r>
          </a:p>
          <a:p>
            <a:pPr algn="just"/>
            <a:r>
              <a:rPr lang="pt-BR" sz="1800" i="1" dirty="0">
                <a:latin typeface="Bookman Old Style" panose="02050604050505020204" pitchFamily="18" charset="0"/>
              </a:rPr>
              <a:t>Decisão</a:t>
            </a:r>
            <a:r>
              <a:rPr lang="pt-BR" sz="1800" dirty="0">
                <a:latin typeface="Bookman Old Style" panose="02050604050505020204" pitchFamily="18" charset="0"/>
              </a:rPr>
              <a:t>: </a:t>
            </a:r>
            <a:r>
              <a:rPr lang="pt-BR" sz="1800" b="1" u="sng" dirty="0">
                <a:highlight>
                  <a:srgbClr val="FFFFCC"/>
                </a:highlight>
                <a:latin typeface="Bookman Old Style" panose="02050604050505020204" pitchFamily="18" charset="0"/>
              </a:rPr>
              <a:t>A 2ª Seção do TRF-1 manteve a alienação antecipada de dois veículos, determinada pelo juízo de Rondonópolis (MT), mas suspendeu a alienação de um imóvel que não está sujeito a deterioração ou depreciação. Os três itens foram sequestrados após condenação à pena de perdimento de bens.</a:t>
            </a:r>
          </a:p>
          <a:p>
            <a:pPr algn="just"/>
            <a:r>
              <a:rPr lang="pt-BR" sz="1800" i="1" dirty="0">
                <a:latin typeface="Bookman Old Style" panose="02050604050505020204" pitchFamily="18" charset="0"/>
              </a:rPr>
              <a:t>Fundamento</a:t>
            </a:r>
            <a:r>
              <a:rPr lang="pt-BR" sz="1800" dirty="0">
                <a:latin typeface="Bookman Old Style" panose="02050604050505020204" pitchFamily="18" charset="0"/>
              </a:rPr>
              <a:t>: "Os bens, direitos ou valores constritos podem ser alienados antecipadamente, nos termos do art. 144-A, do CPP, caso estejam sujeitos a qualquer grau de </a:t>
            </a:r>
            <a:r>
              <a:rPr lang="pt-BR" sz="1800" b="1" i="1" dirty="0">
                <a:latin typeface="Bookman Old Style" panose="02050604050505020204" pitchFamily="18" charset="0"/>
              </a:rPr>
              <a:t>deterioração</a:t>
            </a:r>
            <a:r>
              <a:rPr lang="pt-BR" sz="1800" dirty="0">
                <a:latin typeface="Bookman Old Style" panose="02050604050505020204" pitchFamily="18" charset="0"/>
              </a:rPr>
              <a:t> ou </a:t>
            </a:r>
            <a:r>
              <a:rPr lang="pt-BR" sz="1800" b="1" i="1" dirty="0">
                <a:latin typeface="Bookman Old Style" panose="02050604050505020204" pitchFamily="18" charset="0"/>
              </a:rPr>
              <a:t>depreciação</a:t>
            </a:r>
            <a:r>
              <a:rPr lang="pt-BR" sz="1800" dirty="0">
                <a:latin typeface="Bookman Old Style" panose="02050604050505020204" pitchFamily="18" charset="0"/>
              </a:rPr>
              <a:t> ou se houver </a:t>
            </a:r>
            <a:r>
              <a:rPr lang="pt-BR" sz="1800" b="1" i="1" dirty="0">
                <a:latin typeface="Bookman Old Style" panose="02050604050505020204" pitchFamily="18" charset="0"/>
              </a:rPr>
              <a:t>dificuldade para a sua manutenção</a:t>
            </a:r>
            <a:r>
              <a:rPr lang="pt-BR" sz="1800" dirty="0">
                <a:latin typeface="Bookman Old Style" panose="02050604050505020204" pitchFamily="18" charset="0"/>
              </a:rPr>
              <a:t>."</a:t>
            </a:r>
          </a:p>
          <a:p>
            <a:pPr algn="just"/>
            <a:r>
              <a:rPr lang="pt-BR" sz="1800" dirty="0">
                <a:latin typeface="Bookman Old Style" panose="02050604050505020204" pitchFamily="18" charset="0"/>
              </a:rPr>
              <a:t>A alienação antecipada de bens apreendidos como modo de </a:t>
            </a:r>
            <a:r>
              <a:rPr lang="pt-BR" sz="1800" b="1" dirty="0">
                <a:latin typeface="Bookman Old Style" panose="02050604050505020204" pitchFamily="18" charset="0"/>
              </a:rPr>
              <a:t>preservação de seu valor </a:t>
            </a:r>
            <a:r>
              <a:rPr lang="pt-BR" sz="1800" dirty="0">
                <a:latin typeface="Bookman Old Style" panose="02050604050505020204" pitchFamily="18" charset="0"/>
              </a:rPr>
              <a:t>é especialmente recomendável para </a:t>
            </a:r>
            <a:r>
              <a:rPr lang="pt-BR" sz="1800" b="1" dirty="0">
                <a:latin typeface="Bookman Old Style" panose="02050604050505020204" pitchFamily="18" charset="0"/>
              </a:rPr>
              <a:t>veículos</a:t>
            </a:r>
            <a:r>
              <a:rPr lang="pt-BR" sz="1800" dirty="0">
                <a:latin typeface="Bookman Old Style" panose="02050604050505020204" pitchFamily="18" charset="0"/>
              </a:rPr>
              <a:t> sujeitos a </a:t>
            </a:r>
            <a:r>
              <a:rPr lang="pt-BR" sz="1800" b="1" dirty="0">
                <a:latin typeface="Bookman Old Style" panose="02050604050505020204" pitchFamily="18" charset="0"/>
              </a:rPr>
              <a:t>acentuado grau de deterioração</a:t>
            </a:r>
            <a:r>
              <a:rPr lang="pt-BR" sz="1800" dirty="0">
                <a:latin typeface="Bookman Old Style" panose="02050604050505020204" pitchFamily="18" charset="0"/>
              </a:rPr>
              <a:t>, tanto por </a:t>
            </a:r>
            <a:r>
              <a:rPr lang="pt-BR" sz="1800" b="1" dirty="0">
                <a:latin typeface="Bookman Old Style" panose="02050604050505020204" pitchFamily="18" charset="0"/>
              </a:rPr>
              <a:t>ausência de adequação dos locais para a manutenção desses bens quanto pela sua própria falta de utilização</a:t>
            </a:r>
            <a:r>
              <a:rPr lang="pt-BR" sz="1800" dirty="0">
                <a:latin typeface="Bookman Old Style" panose="02050604050505020204" pitchFamily="18" charset="0"/>
              </a:rPr>
              <a:t>.</a:t>
            </a:r>
          </a:p>
          <a:p>
            <a:pPr algn="just"/>
            <a:r>
              <a:rPr lang="pt-BR" sz="1800" dirty="0">
                <a:latin typeface="Bookman Old Style" panose="02050604050505020204" pitchFamily="18" charset="0"/>
              </a:rPr>
              <a:t>A alienação em análise não se trata de desapropriação do bem ou de garantias havidas por eventuais credores, mas, sim, de simples conversão desse item em dinheiro, "sendo inegavelmente mais vantajoso, pois, em caso de restituição, haverá a devolução do dinheiro conseguido em hasta pública, corrigido monetariamente, ao invés de um bem sucateado pelo tempo."</a:t>
            </a:r>
          </a:p>
          <a:p>
            <a:pPr algn="just"/>
            <a:r>
              <a:rPr lang="pt-BR" sz="1800" i="1" dirty="0">
                <a:latin typeface="Bookman Old Style" panose="02050604050505020204" pitchFamily="18" charset="0"/>
              </a:rPr>
              <a:t>"Por tais razões, a alienação antecipada se apresenta como a forma mais eficaz para assegurar ao proprietário a restituição do valor atual do bem em comento, em eventual decisão favorável na ação penal, evitando-se maiores perdas com sua depreciação".</a:t>
            </a:r>
          </a:p>
          <a:p>
            <a:pPr marL="0" indent="0" algn="just">
              <a:buNone/>
            </a:pPr>
            <a:endParaRPr lang="pt-BR" sz="1800" i="1" dirty="0">
              <a:latin typeface="Bookman Old Style" panose="02050604050505020204" pitchFamily="18" charset="0"/>
            </a:endParaRPr>
          </a:p>
        </p:txBody>
      </p:sp>
    </p:spTree>
    <p:extLst>
      <p:ext uri="{BB962C8B-B14F-4D97-AF65-F5344CB8AC3E}">
        <p14:creationId xmlns:p14="http://schemas.microsoft.com/office/powerpoint/2010/main" val="330869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err="1">
                <a:solidFill>
                  <a:schemeClr val="bg1"/>
                </a:solidFill>
                <a:latin typeface="Bookman Old Style" panose="02050604050505020204" pitchFamily="18" charset="0"/>
              </a:rPr>
              <a:t>Revogaço</a:t>
            </a:r>
            <a:r>
              <a:rPr lang="pt-BR" sz="4000" b="1" i="1" dirty="0">
                <a:solidFill>
                  <a:schemeClr val="bg1"/>
                </a:solidFill>
                <a:latin typeface="Bookman Old Style" panose="02050604050505020204" pitchFamily="18" charset="0"/>
              </a:rPr>
              <a:t> / Pis-</a:t>
            </a:r>
            <a:r>
              <a:rPr lang="pt-BR" sz="4000" b="1" i="1" dirty="0" err="1">
                <a:solidFill>
                  <a:schemeClr val="bg1"/>
                </a:solidFill>
                <a:latin typeface="Bookman Old Style" panose="02050604050505020204" pitchFamily="18" charset="0"/>
              </a:rPr>
              <a:t>Cofins</a:t>
            </a:r>
            <a:r>
              <a:rPr lang="pt-BR" sz="4000" b="1" i="1" dirty="0">
                <a:solidFill>
                  <a:schemeClr val="bg1"/>
                </a:solidFill>
                <a:latin typeface="Bookman Old Style" panose="02050604050505020204" pitchFamily="18" charset="0"/>
              </a:rPr>
              <a:t> / Majoração / Anterioridade</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b="1" i="1" u="sng" dirty="0" err="1">
                <a:latin typeface="Bookman Old Style" panose="02050604050505020204" pitchFamily="18" charset="0"/>
              </a:rPr>
              <a:t>Revogaço</a:t>
            </a:r>
            <a:r>
              <a:rPr lang="pt-BR" sz="1800" b="1" u="sng" dirty="0">
                <a:latin typeface="Bookman Old Style" panose="02050604050505020204" pitchFamily="18" charset="0"/>
              </a:rPr>
              <a:t>: O </a:t>
            </a:r>
            <a:r>
              <a:rPr lang="pt-BR" sz="1800" b="1" u="sng" dirty="0">
                <a:highlight>
                  <a:srgbClr val="FFFFCC"/>
                </a:highlight>
                <a:latin typeface="Bookman Old Style" panose="02050604050505020204" pitchFamily="18" charset="0"/>
              </a:rPr>
              <a:t>Decreto 11.374/23 </a:t>
            </a:r>
            <a:r>
              <a:rPr lang="pt-BR" sz="1800" b="1" u="sng" dirty="0">
                <a:latin typeface="Bookman Old Style" panose="02050604050505020204" pitchFamily="18" charset="0"/>
              </a:rPr>
              <a:t>majora as alíquotas do PIS/</a:t>
            </a:r>
            <a:r>
              <a:rPr lang="pt-BR" sz="1800" b="1" u="sng" dirty="0" err="1">
                <a:latin typeface="Bookman Old Style" panose="02050604050505020204" pitchFamily="18" charset="0"/>
              </a:rPr>
              <a:t>Cofins</a:t>
            </a:r>
            <a:r>
              <a:rPr lang="pt-BR" sz="1800" b="1" u="sng" dirty="0">
                <a:latin typeface="Bookman Old Style" panose="02050604050505020204" pitchFamily="18" charset="0"/>
              </a:rPr>
              <a:t> sobre </a:t>
            </a:r>
            <a:r>
              <a:rPr lang="pt-BR" sz="1800" b="1" u="sng" dirty="0">
                <a:highlight>
                  <a:srgbClr val="FFFFCC"/>
                </a:highlight>
                <a:latin typeface="Bookman Old Style" panose="02050604050505020204" pitchFamily="18" charset="0"/>
              </a:rPr>
              <a:t>receitas financeiras </a:t>
            </a:r>
            <a:r>
              <a:rPr lang="pt-BR" sz="1800" b="1" u="sng" dirty="0">
                <a:latin typeface="Bookman Old Style" panose="02050604050505020204" pitchFamily="18" charset="0"/>
              </a:rPr>
              <a:t>sem observar a anterioridade nonagesimal. </a:t>
            </a:r>
          </a:p>
          <a:p>
            <a:pPr algn="just"/>
            <a:r>
              <a:rPr lang="pt-BR" sz="1800" b="1" u="sng" dirty="0">
                <a:highlight>
                  <a:srgbClr val="FFFFCC"/>
                </a:highlight>
                <a:latin typeface="Bookman Old Style" panose="02050604050505020204" pitchFamily="18" charset="0"/>
              </a:rPr>
              <a:t>Apesar da revogação do Decreto nº  11.322/2022, que reduz as alíquotas do PIS de 0,65% para 0,22%, e da </a:t>
            </a:r>
            <a:r>
              <a:rPr lang="pt-BR" sz="1800" b="1" u="sng" dirty="0" err="1">
                <a:highlight>
                  <a:srgbClr val="FFFFCC"/>
                </a:highlight>
                <a:latin typeface="Bookman Old Style" panose="02050604050505020204" pitchFamily="18" charset="0"/>
              </a:rPr>
              <a:t>Cofins</a:t>
            </a:r>
            <a:r>
              <a:rPr lang="pt-BR" sz="1800" b="1" u="sng" dirty="0">
                <a:highlight>
                  <a:srgbClr val="FFFFCC"/>
                </a:highlight>
                <a:latin typeface="Bookman Old Style" panose="02050604050505020204" pitchFamily="18" charset="0"/>
              </a:rPr>
              <a:t> de 4% para 2%, as empresas no regime de apuração não-cumulativo podem usufruir do benefício até </a:t>
            </a:r>
            <a:r>
              <a:rPr lang="pt-BR" sz="1800" b="1" u="sng" cap="all" dirty="0">
                <a:highlight>
                  <a:srgbClr val="FFFFCC"/>
                </a:highlight>
                <a:latin typeface="Bookman Old Style" panose="02050604050505020204" pitchFamily="18" charset="0"/>
              </a:rPr>
              <a:t>abril</a:t>
            </a:r>
            <a:r>
              <a:rPr lang="pt-BR" sz="1800" b="1" u="sng" dirty="0">
                <a:highlight>
                  <a:srgbClr val="FFFFCC"/>
                </a:highlight>
                <a:latin typeface="Bookman Old Style" panose="02050604050505020204" pitchFamily="18" charset="0"/>
              </a:rPr>
              <a:t>, por conta do princípio da </a:t>
            </a:r>
            <a:r>
              <a:rPr lang="pt-BR" sz="1800" b="1" u="sng" cap="all" dirty="0">
                <a:highlight>
                  <a:srgbClr val="FFFFCC"/>
                </a:highlight>
                <a:latin typeface="Bookman Old Style" panose="02050604050505020204" pitchFamily="18" charset="0"/>
              </a:rPr>
              <a:t>anterioridade nonagesimal </a:t>
            </a:r>
            <a:r>
              <a:rPr lang="pt-BR" sz="1800" b="1" u="sng" dirty="0">
                <a:highlight>
                  <a:srgbClr val="FFFFCC"/>
                </a:highlight>
                <a:latin typeface="Bookman Old Style" panose="02050604050505020204" pitchFamily="18" charset="0"/>
              </a:rPr>
              <a:t>a que se sujeitam essas contribuições, conforme previsto no art. 195, § 6º da Constituição Federal.</a:t>
            </a:r>
          </a:p>
          <a:p>
            <a:pPr algn="just"/>
            <a:r>
              <a:rPr lang="pt-BR" sz="1800" dirty="0">
                <a:latin typeface="Bookman Old Style" panose="02050604050505020204" pitchFamily="18" charset="0"/>
              </a:rPr>
              <a:t>Com o novo decreto (11.374/23) as referidas alíquotas do PIS/PASEP e da </a:t>
            </a:r>
            <a:r>
              <a:rPr lang="pt-BR" sz="1800" dirty="0" err="1">
                <a:latin typeface="Bookman Old Style" panose="02050604050505020204" pitchFamily="18" charset="0"/>
              </a:rPr>
              <a:t>Cofins</a:t>
            </a:r>
            <a:r>
              <a:rPr lang="pt-BR" sz="1800" dirty="0">
                <a:latin typeface="Bookman Old Style" panose="02050604050505020204" pitchFamily="18" charset="0"/>
              </a:rPr>
              <a:t> foram reestabelecidas para 0,65% e 4%, nesta ordem.</a:t>
            </a:r>
          </a:p>
          <a:p>
            <a:pPr algn="just"/>
            <a:r>
              <a:rPr lang="pt-BR" sz="1800" i="1" dirty="0">
                <a:latin typeface="Bookman Old Style" panose="02050604050505020204" pitchFamily="18" charset="0"/>
              </a:rPr>
              <a:t>Repercussão</a:t>
            </a:r>
            <a:r>
              <a:rPr lang="pt-BR" sz="1800" dirty="0">
                <a:latin typeface="Bookman Old Style" panose="02050604050505020204" pitchFamily="18" charset="0"/>
              </a:rPr>
              <a:t>: Geralmente, em razão da noventena, o Decreto é publicado hoje, mas estabelece a vigência para daqui a 90 dias, o que não se observou no presente ato. </a:t>
            </a:r>
          </a:p>
          <a:p>
            <a:pPr algn="just"/>
            <a:r>
              <a:rPr lang="pt-BR" sz="1800" dirty="0">
                <a:latin typeface="Bookman Old Style" panose="02050604050505020204" pitchFamily="18" charset="0"/>
              </a:rPr>
              <a:t>As empresas estão realmente acreditando que o Fisco vai aplicar a alíquota majorada a partir da publicação e poderão questionar judicialmente. </a:t>
            </a:r>
          </a:p>
          <a:p>
            <a:pPr algn="just"/>
            <a:r>
              <a:rPr lang="pt-BR" sz="1800" dirty="0">
                <a:latin typeface="Bookman Old Style" panose="02050604050505020204" pitchFamily="18" charset="0"/>
              </a:rPr>
              <a:t>Ao julgar o RE nº 1.043.313 (Tema 939), o STF decidiu que há possibilidade de majorar as alíquotas por decreto, mas é necessário observar a noventena, fixando a seguinte tese: </a:t>
            </a:r>
            <a:r>
              <a:rPr lang="pt-BR" sz="1800" i="1" dirty="0">
                <a:highlight>
                  <a:srgbClr val="FFFFCC"/>
                </a:highlight>
                <a:latin typeface="Bookman Old Style" panose="02050604050505020204" pitchFamily="18" charset="0"/>
              </a:rPr>
              <a:t>É constitucional a flexibilização da legalidade tributária constante do § 2º do art. 27 da Lei nº 10.865/04, no que permitiu ao Poder Executivo, prevendo as condições e fixando os tetos, reduzir e restabelecer as alíquotas da contribuição ao PIS e da COFINS incidentes sobre as receitas financeiras auferidas por pessoas jurídicas sujeitas ao regime não cumulativo, estando presente o desenvolvimento de função extrafiscal.</a:t>
            </a:r>
          </a:p>
          <a:p>
            <a:pPr algn="just"/>
            <a:endParaRPr lang="pt-BR" sz="1800" dirty="0">
              <a:latin typeface="Bookman Old Style" panose="02050604050505020204" pitchFamily="18" charset="0"/>
            </a:endParaRPr>
          </a:p>
        </p:txBody>
      </p:sp>
    </p:spTree>
    <p:extLst>
      <p:ext uri="{BB962C8B-B14F-4D97-AF65-F5344CB8AC3E}">
        <p14:creationId xmlns:p14="http://schemas.microsoft.com/office/powerpoint/2010/main" val="115989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a:solidFill>
                  <a:schemeClr val="bg1"/>
                </a:solidFill>
                <a:latin typeface="Bookman Old Style" panose="02050604050505020204" pitchFamily="18" charset="0"/>
              </a:rPr>
              <a:t>MP nº 1.160/2023 / </a:t>
            </a:r>
            <a:r>
              <a:rPr lang="pt-BR" sz="4000" b="1" i="1" dirty="0" err="1">
                <a:solidFill>
                  <a:schemeClr val="bg1"/>
                </a:solidFill>
                <a:latin typeface="Bookman Old Style" panose="02050604050505020204" pitchFamily="18" charset="0"/>
              </a:rPr>
              <a:t>Carf</a:t>
            </a:r>
            <a:r>
              <a:rPr lang="pt-BR" sz="4000" b="1" i="1" dirty="0">
                <a:solidFill>
                  <a:schemeClr val="bg1"/>
                </a:solidFill>
                <a:latin typeface="Bookman Old Style" panose="02050604050505020204" pitchFamily="18" charset="0"/>
              </a:rPr>
              <a:t> / Voto de Qualidade </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dirty="0">
                <a:latin typeface="Bookman Old Style" panose="02050604050505020204" pitchFamily="18" charset="0"/>
              </a:rPr>
              <a:t>O ministro da Fazenda, Fernando Haddad, adotou uma séria de medidas tributárias para diminuir o estoque de processos administrativos do </a:t>
            </a:r>
            <a:r>
              <a:rPr lang="pt-BR" sz="1800" dirty="0" err="1">
                <a:latin typeface="Bookman Old Style" panose="02050604050505020204" pitchFamily="18" charset="0"/>
              </a:rPr>
              <a:t>Carf</a:t>
            </a:r>
            <a:r>
              <a:rPr lang="pt-BR" sz="1800" dirty="0">
                <a:latin typeface="Bookman Old Style" panose="02050604050505020204" pitchFamily="18" charset="0"/>
              </a:rPr>
              <a:t>.</a:t>
            </a:r>
          </a:p>
          <a:p>
            <a:pPr algn="just"/>
            <a:r>
              <a:rPr lang="pt-BR" sz="1800" b="1" u="sng" dirty="0">
                <a:latin typeface="Bookman Old Style" panose="02050604050505020204" pitchFamily="18" charset="0"/>
              </a:rPr>
              <a:t>Fim do Voto de Qualidade favorável ao contribuinte:</a:t>
            </a:r>
          </a:p>
          <a:p>
            <a:pPr marL="0" indent="0" algn="just">
              <a:buNone/>
            </a:pPr>
            <a:endParaRPr lang="pt-BR" sz="1800" b="1" u="sng" dirty="0">
              <a:highlight>
                <a:srgbClr val="FFFFCC"/>
              </a:highlight>
              <a:latin typeface="Bookman Old Style" panose="02050604050505020204" pitchFamily="18" charset="0"/>
            </a:endParaRPr>
          </a:p>
          <a:p>
            <a:pPr marL="0" indent="0" algn="just">
              <a:buNone/>
            </a:pPr>
            <a:r>
              <a:rPr lang="pt-BR" sz="1800" dirty="0">
                <a:highlight>
                  <a:srgbClr val="FFFFCC"/>
                </a:highlight>
                <a:latin typeface="Bookman Old Style" panose="02050604050505020204" pitchFamily="18" charset="0"/>
              </a:rPr>
              <a:t>Art. 1º Na hipótese de empate na votação no âmbito do Conselho Administrativo de Recursos Fiscais, o resultado do julgamento será proclamado na forma do disposto no § 9º do art. 25 do Decreto nº 70.235/1972.</a:t>
            </a:r>
          </a:p>
          <a:p>
            <a:pPr marL="0" indent="0" algn="just">
              <a:buNone/>
            </a:pPr>
            <a:r>
              <a:rPr lang="pt-BR" sz="1800" dirty="0">
                <a:highlight>
                  <a:srgbClr val="FFFFCC"/>
                </a:highlight>
                <a:latin typeface="Bookman Old Style" panose="02050604050505020204" pitchFamily="18" charset="0"/>
              </a:rPr>
              <a:t>Art. 5º Fica revogado o art. 19-E da Lei nº 10.522/2002: Em caso de </a:t>
            </a:r>
            <a:r>
              <a:rPr lang="pt-BR" sz="1800" b="1" u="sng" dirty="0">
                <a:highlight>
                  <a:srgbClr val="FFFFCC"/>
                </a:highlight>
                <a:latin typeface="Bookman Old Style" panose="02050604050505020204" pitchFamily="18" charset="0"/>
              </a:rPr>
              <a:t>empate no julgamento do processo administrativo</a:t>
            </a:r>
            <a:r>
              <a:rPr lang="pt-BR" sz="1800" dirty="0">
                <a:highlight>
                  <a:srgbClr val="FFFFCC"/>
                </a:highlight>
                <a:latin typeface="Bookman Old Style" panose="02050604050505020204" pitchFamily="18" charset="0"/>
              </a:rPr>
              <a:t> de determinação e exigência do crédito tributário, </a:t>
            </a:r>
            <a:r>
              <a:rPr lang="pt-BR" sz="1800" b="1" u="sng" dirty="0">
                <a:highlight>
                  <a:srgbClr val="FFFFCC"/>
                </a:highlight>
                <a:latin typeface="Bookman Old Style" panose="02050604050505020204" pitchFamily="18" charset="0"/>
              </a:rPr>
              <a:t>não se aplica o voto de qualidade</a:t>
            </a:r>
            <a:r>
              <a:rPr lang="pt-BR" sz="1800" dirty="0">
                <a:highlight>
                  <a:srgbClr val="FFFFCC"/>
                </a:highlight>
                <a:latin typeface="Bookman Old Style" panose="02050604050505020204" pitchFamily="18" charset="0"/>
              </a:rPr>
              <a:t> a que se refere o § 9º do art. 25 do Decreto nº 70.235/1972, resolvendo-se favoravelmente ao contribuinte. (Incluído pela Lei nº 13.988/2020)(</a:t>
            </a:r>
            <a:r>
              <a:rPr lang="pt-BR" sz="1800" b="1" dirty="0">
                <a:highlight>
                  <a:srgbClr val="FFFFCC"/>
                </a:highlight>
                <a:latin typeface="Bookman Old Style" panose="02050604050505020204" pitchFamily="18" charset="0"/>
              </a:rPr>
              <a:t>Revogado pela MP nº 1.160, de 2023</a:t>
            </a:r>
            <a:r>
              <a:rPr lang="pt-BR" sz="1800" dirty="0">
                <a:highlight>
                  <a:srgbClr val="FFFFCC"/>
                </a:highlight>
                <a:latin typeface="Bookman Old Style" panose="02050604050505020204" pitchFamily="18" charset="0"/>
              </a:rPr>
              <a:t>);</a:t>
            </a:r>
          </a:p>
          <a:p>
            <a:pPr marL="0" indent="0" algn="just">
              <a:buNone/>
            </a:pPr>
            <a:endParaRPr lang="pt-BR" sz="1800" dirty="0">
              <a:latin typeface="Bookman Old Style" panose="02050604050505020204" pitchFamily="18" charset="0"/>
            </a:endParaRPr>
          </a:p>
          <a:p>
            <a:pPr algn="just"/>
            <a:r>
              <a:rPr lang="pt-BR" sz="1800" b="1" u="sng" dirty="0">
                <a:latin typeface="Bookman Old Style" panose="02050604050505020204" pitchFamily="18" charset="0"/>
              </a:rPr>
              <a:t>Transação e métodos alternativos – Estímulo à resolução de conflitos de baixa complexidade:</a:t>
            </a:r>
            <a:endParaRPr lang="pt-BR" sz="1800" dirty="0">
              <a:latin typeface="Bookman Old Style" panose="02050604050505020204" pitchFamily="18" charset="0"/>
            </a:endParaRPr>
          </a:p>
          <a:p>
            <a:pPr marL="0" indent="0" algn="just">
              <a:buNone/>
            </a:pPr>
            <a:r>
              <a:rPr lang="pt-BR" sz="1800" dirty="0">
                <a:highlight>
                  <a:srgbClr val="FFFFCC"/>
                </a:highlight>
                <a:latin typeface="Bookman Old Style" panose="02050604050505020204" pitchFamily="18" charset="0"/>
              </a:rPr>
              <a:t>Art. 4º A Lei nº 13.988/2020, passa a vigorar com as seguintes alterações:</a:t>
            </a:r>
          </a:p>
          <a:p>
            <a:pPr marL="0" indent="0" algn="just">
              <a:buNone/>
            </a:pPr>
            <a:r>
              <a:rPr lang="pt-BR" sz="1800" dirty="0">
                <a:highlight>
                  <a:srgbClr val="FFFFCC"/>
                </a:highlight>
                <a:latin typeface="Bookman Old Style" panose="02050604050505020204" pitchFamily="18" charset="0"/>
              </a:rPr>
              <a:t>"Art. 27-B. Aplica-se o disposto no art. 23 ao contencioso administrativo fiscal de </a:t>
            </a:r>
            <a:r>
              <a:rPr lang="pt-BR" sz="1800" b="1" dirty="0">
                <a:highlight>
                  <a:srgbClr val="FFFFCC"/>
                </a:highlight>
                <a:latin typeface="Bookman Old Style" panose="02050604050505020204" pitchFamily="18" charset="0"/>
              </a:rPr>
              <a:t>baixa complexidade</a:t>
            </a:r>
            <a:r>
              <a:rPr lang="pt-BR" sz="1800" dirty="0">
                <a:highlight>
                  <a:srgbClr val="FFFFCC"/>
                </a:highlight>
                <a:latin typeface="Bookman Old Style" panose="02050604050505020204" pitchFamily="18" charset="0"/>
              </a:rPr>
              <a:t>, assim compreendido aquele cujo lançamento fiscal ou controvérsia </a:t>
            </a:r>
            <a:r>
              <a:rPr lang="pt-BR" sz="1800" b="1" dirty="0">
                <a:highlight>
                  <a:srgbClr val="FFFFCC"/>
                </a:highlight>
                <a:latin typeface="Bookman Old Style" panose="02050604050505020204" pitchFamily="18" charset="0"/>
              </a:rPr>
              <a:t>não supere mil salários mínimos</a:t>
            </a:r>
            <a:r>
              <a:rPr lang="pt-BR" sz="1800" dirty="0">
                <a:highlight>
                  <a:srgbClr val="FFFFCC"/>
                </a:highlight>
                <a:latin typeface="Bookman Old Style" panose="02050604050505020204" pitchFamily="18" charset="0"/>
              </a:rPr>
              <a:t>."</a:t>
            </a:r>
          </a:p>
          <a:p>
            <a:pPr marL="0" indent="0" algn="just">
              <a:buNone/>
            </a:pPr>
            <a:endParaRPr lang="pt-BR" sz="1800" dirty="0">
              <a:latin typeface="Bookman Old Style" panose="02050604050505020204" pitchFamily="18" charset="0"/>
            </a:endParaRPr>
          </a:p>
          <a:p>
            <a:pPr algn="just"/>
            <a:endParaRPr lang="pt-BR" sz="1800" dirty="0">
              <a:latin typeface="Bookman Old Style" panose="02050604050505020204" pitchFamily="18" charset="0"/>
            </a:endParaRPr>
          </a:p>
          <a:p>
            <a:pPr algn="just"/>
            <a:endParaRPr lang="pt-BR" sz="1800" dirty="0">
              <a:latin typeface="Bookman Old Style" panose="02050604050505020204" pitchFamily="18" charset="0"/>
            </a:endParaRPr>
          </a:p>
          <a:p>
            <a:pPr algn="just"/>
            <a:endParaRPr lang="pt-BR" sz="1800" b="1" dirty="0">
              <a:highlight>
                <a:srgbClr val="FFFFCC"/>
              </a:highlight>
              <a:latin typeface="Bookman Old Style" panose="02050604050505020204" pitchFamily="18" charset="0"/>
            </a:endParaRPr>
          </a:p>
        </p:txBody>
      </p:sp>
    </p:spTree>
    <p:extLst>
      <p:ext uri="{BB962C8B-B14F-4D97-AF65-F5344CB8AC3E}">
        <p14:creationId xmlns:p14="http://schemas.microsoft.com/office/powerpoint/2010/main" val="3564464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rmAutofit/>
          </a:bodyPr>
          <a:lstStyle/>
          <a:p>
            <a:pPr algn="ctr"/>
            <a:r>
              <a:rPr lang="pt-BR" sz="4000" b="1" i="1" dirty="0">
                <a:solidFill>
                  <a:schemeClr val="bg1"/>
                </a:solidFill>
                <a:latin typeface="Bookman Old Style" panose="02050604050505020204" pitchFamily="18" charset="0"/>
              </a:rPr>
              <a:t>Pis-</a:t>
            </a:r>
            <a:r>
              <a:rPr lang="pt-BR" sz="4000" b="1" i="1" dirty="0" err="1">
                <a:solidFill>
                  <a:schemeClr val="bg1"/>
                </a:solidFill>
                <a:latin typeface="Bookman Old Style" panose="02050604050505020204" pitchFamily="18" charset="0"/>
              </a:rPr>
              <a:t>Cofins</a:t>
            </a:r>
            <a:r>
              <a:rPr lang="pt-BR" sz="4000" b="1" i="1" dirty="0">
                <a:solidFill>
                  <a:schemeClr val="bg1"/>
                </a:solidFill>
                <a:latin typeface="Bookman Old Style" panose="02050604050505020204" pitchFamily="18" charset="0"/>
              </a:rPr>
              <a:t>/ Crédito / MP nº 1.159/2023</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b="1" u="sng" dirty="0">
                <a:latin typeface="Bookman Old Style" panose="02050604050505020204" pitchFamily="18" charset="0"/>
              </a:rPr>
              <a:t>Altera a Lei nº 10.637/2002 e a Lei nº 10.833/2003, para excluir o ICMS da incidência e da base de cálculo dos créditos da Contribuição para o PIS/Pasep e da </a:t>
            </a:r>
            <a:r>
              <a:rPr lang="pt-BR" sz="1800" b="1" u="sng" dirty="0" err="1">
                <a:latin typeface="Bookman Old Style" panose="02050604050505020204" pitchFamily="18" charset="0"/>
              </a:rPr>
              <a:t>Cofins</a:t>
            </a:r>
            <a:r>
              <a:rPr lang="pt-BR" sz="1800" b="1" u="sng" dirty="0">
                <a:latin typeface="Bookman Old Style" panose="02050604050505020204" pitchFamily="18" charset="0"/>
              </a:rPr>
              <a:t>:</a:t>
            </a:r>
          </a:p>
          <a:p>
            <a:pPr algn="just"/>
            <a:endParaRPr lang="pt-BR" sz="1800" b="1" u="sng" dirty="0">
              <a:latin typeface="Bookman Old Style" panose="02050604050505020204" pitchFamily="18" charset="0"/>
            </a:endParaRPr>
          </a:p>
          <a:p>
            <a:pPr marL="0" indent="0" algn="just">
              <a:buNone/>
            </a:pPr>
            <a:r>
              <a:rPr lang="pt-BR" sz="1800" b="1" dirty="0">
                <a:highlight>
                  <a:srgbClr val="FFFFCC"/>
                </a:highlight>
                <a:latin typeface="Bookman Old Style" panose="02050604050505020204" pitchFamily="18" charset="0"/>
              </a:rPr>
              <a:t>Art. 1o  A Contribuição para o PIS/Pasep, com a incidência não cumulativa, incide sobre o total das receitas auferidas no mês pela pessoa jurídica, independentemente de sua denominação ou classificação contábil. (Redação dada pela Lei nº 12.973, de 2014) (Vigência)</a:t>
            </a:r>
          </a:p>
          <a:p>
            <a:pPr marL="0" indent="0" algn="just">
              <a:buNone/>
            </a:pPr>
            <a:r>
              <a:rPr lang="pt-BR" sz="1800" b="1" dirty="0">
                <a:highlight>
                  <a:srgbClr val="FFFFCC"/>
                </a:highlight>
                <a:latin typeface="Bookman Old Style" panose="02050604050505020204" pitchFamily="18" charset="0"/>
              </a:rPr>
              <a:t>§ 3o Não integram a base de cálculo a que se refere este artigo, as receitas:</a:t>
            </a:r>
          </a:p>
          <a:p>
            <a:pPr marL="0" indent="0" algn="just">
              <a:buNone/>
            </a:pPr>
            <a:r>
              <a:rPr lang="pt-BR" sz="1800" b="1" dirty="0">
                <a:highlight>
                  <a:srgbClr val="FFFFCC"/>
                </a:highlight>
                <a:latin typeface="Bookman Old Style" panose="02050604050505020204" pitchFamily="18" charset="0"/>
              </a:rPr>
              <a:t>XII - relativas ao valor do imposto que deixar de ser pago em virtude das isenções e reduções de que tratam as alíneas “a”, “b”, “c” e “e” do § 1º do art. 19 do Decreto-Lei nº 1.598, de 1977;           (Redação dada pela Medida Provisória nº 1.159, de 2023)</a:t>
            </a:r>
          </a:p>
          <a:p>
            <a:pPr marL="0" indent="0" algn="just">
              <a:buNone/>
            </a:pPr>
            <a:r>
              <a:rPr lang="pt-BR" sz="1800" b="1" dirty="0">
                <a:highlight>
                  <a:srgbClr val="FFFFCC"/>
                </a:highlight>
                <a:latin typeface="Bookman Old Style" panose="02050604050505020204" pitchFamily="18" charset="0"/>
              </a:rPr>
              <a:t>XIII - relativas ao prêmio na emissão de debêntures; e (Redação dada pela Medida Provisória nº 1.159, de 2023)</a:t>
            </a:r>
          </a:p>
          <a:p>
            <a:pPr marL="0" indent="0" algn="just">
              <a:buNone/>
            </a:pPr>
            <a:r>
              <a:rPr lang="pt-BR" sz="1800" b="1" dirty="0">
                <a:highlight>
                  <a:srgbClr val="FFFFCC"/>
                </a:highlight>
                <a:latin typeface="Bookman Old Style" panose="02050604050505020204" pitchFamily="18" charset="0"/>
              </a:rPr>
              <a:t>XIV - referentes ao valor do ICMS que tenha incidido sobre a operação. (Incluído pela Medida Provisória nº 1.159, de 2023)</a:t>
            </a:r>
          </a:p>
          <a:p>
            <a:pPr algn="just"/>
            <a:endParaRPr lang="pt-BR" sz="1800" b="1" dirty="0">
              <a:highlight>
                <a:srgbClr val="FFFFCC"/>
              </a:highlight>
              <a:latin typeface="Bookman Old Style" panose="02050604050505020204" pitchFamily="18" charset="0"/>
            </a:endParaRPr>
          </a:p>
          <a:p>
            <a:pPr algn="just"/>
            <a:endParaRPr lang="pt-BR" sz="1800" b="1" dirty="0">
              <a:highlight>
                <a:srgbClr val="FFFFCC"/>
              </a:highlight>
              <a:latin typeface="Bookman Old Style" panose="02050604050505020204" pitchFamily="18" charset="0"/>
            </a:endParaRPr>
          </a:p>
        </p:txBody>
      </p:sp>
    </p:spTree>
    <p:extLst>
      <p:ext uri="{BB962C8B-B14F-4D97-AF65-F5344CB8AC3E}">
        <p14:creationId xmlns:p14="http://schemas.microsoft.com/office/powerpoint/2010/main" val="341953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Autofit/>
          </a:bodyPr>
          <a:lstStyle/>
          <a:p>
            <a:pPr algn="ctr"/>
            <a:r>
              <a:rPr lang="pt-BR" sz="3200" b="1" i="1" dirty="0">
                <a:solidFill>
                  <a:schemeClr val="bg1"/>
                </a:solidFill>
                <a:latin typeface="Bookman Old Style" panose="02050604050505020204" pitchFamily="18" charset="0"/>
              </a:rPr>
              <a:t>Litígio Zero / PORTARIA CONJUNTA PGFN/RFB Nº 1/2023</a:t>
            </a:r>
            <a:br>
              <a:rPr lang="pt-BR" sz="3200" b="1" i="1" dirty="0">
                <a:solidFill>
                  <a:schemeClr val="bg1"/>
                </a:solidFill>
                <a:latin typeface="Bookman Old Style" panose="02050604050505020204" pitchFamily="18" charset="0"/>
              </a:rPr>
            </a:br>
            <a:endParaRPr lang="pt-BR" sz="3200" b="1" i="1" dirty="0">
              <a:solidFill>
                <a:schemeClr val="bg1"/>
              </a:solidFill>
              <a:latin typeface="Bookman Old Style" panose="02050604050505020204" pitchFamily="18" charset="0"/>
            </a:endParaRP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b="1" u="sng" dirty="0">
                <a:latin typeface="Bookman Old Style" panose="02050604050505020204" pitchFamily="18" charset="0"/>
              </a:rPr>
              <a:t>Institui o Programa de Redução de Litigiosidade Fiscal - PRLF, estabelecendo condições para transação excepcional na cobrança da dívida em contencioso administrativo tributário no âmbito da DRJ e do </a:t>
            </a:r>
            <a:r>
              <a:rPr lang="pt-BR" sz="1800" b="1" u="sng" dirty="0" err="1">
                <a:latin typeface="Bookman Old Style" panose="02050604050505020204" pitchFamily="18" charset="0"/>
              </a:rPr>
              <a:t>Carf</a:t>
            </a:r>
            <a:r>
              <a:rPr lang="pt-BR" sz="1800" b="1" u="sng" dirty="0">
                <a:latin typeface="Bookman Old Style" panose="02050604050505020204" pitchFamily="18" charset="0"/>
              </a:rPr>
              <a:t>, e de pequeno valor no contencioso administrativo ou inscrito em DA </a:t>
            </a:r>
            <a:r>
              <a:rPr lang="pt-BR" sz="1800" b="1" u="sng" dirty="0" err="1">
                <a:latin typeface="Bookman Old Style" panose="02050604050505020204" pitchFamily="18" charset="0"/>
              </a:rPr>
              <a:t>da</a:t>
            </a:r>
            <a:r>
              <a:rPr lang="pt-BR" sz="1800" b="1" u="sng" dirty="0">
                <a:latin typeface="Bookman Old Style" panose="02050604050505020204" pitchFamily="18" charset="0"/>
              </a:rPr>
              <a:t> União:</a:t>
            </a:r>
          </a:p>
          <a:p>
            <a:pPr algn="just"/>
            <a:r>
              <a:rPr lang="pt-BR" sz="1800" b="1" dirty="0">
                <a:highlight>
                  <a:srgbClr val="FFFFCC"/>
                </a:highlight>
                <a:latin typeface="Bookman Old Style" panose="02050604050505020204" pitchFamily="18" charset="0"/>
              </a:rPr>
              <a:t>Art. 5º O PRLF de que trata esta Portaria envolverá:</a:t>
            </a:r>
          </a:p>
          <a:p>
            <a:pPr algn="just"/>
            <a:r>
              <a:rPr lang="pt-BR" sz="1800" b="1" dirty="0">
                <a:highlight>
                  <a:srgbClr val="FFFFCC"/>
                </a:highlight>
                <a:latin typeface="Bookman Old Style" panose="02050604050505020204" pitchFamily="18" charset="0"/>
              </a:rPr>
              <a:t>I - o </a:t>
            </a:r>
            <a:r>
              <a:rPr lang="pt-BR" sz="1800" b="1" u="sng" dirty="0">
                <a:highlight>
                  <a:srgbClr val="FFFFCC"/>
                </a:highlight>
                <a:latin typeface="Bookman Old Style" panose="02050604050505020204" pitchFamily="18" charset="0"/>
              </a:rPr>
              <a:t>parcelamento</a:t>
            </a:r>
            <a:r>
              <a:rPr lang="pt-BR" sz="1800" b="1" dirty="0">
                <a:highlight>
                  <a:srgbClr val="FFFFCC"/>
                </a:highlight>
                <a:latin typeface="Bookman Old Style" panose="02050604050505020204" pitchFamily="18" charset="0"/>
              </a:rPr>
              <a:t> dos créditos tributários;</a:t>
            </a:r>
          </a:p>
          <a:p>
            <a:pPr algn="just"/>
            <a:r>
              <a:rPr lang="pt-BR" sz="1800" b="1" dirty="0">
                <a:highlight>
                  <a:srgbClr val="FFFFCC"/>
                </a:highlight>
                <a:latin typeface="Bookman Old Style" panose="02050604050505020204" pitchFamily="18" charset="0"/>
              </a:rPr>
              <a:t>II - a concessão de </a:t>
            </a:r>
            <a:r>
              <a:rPr lang="pt-BR" sz="1800" b="1" u="sng" dirty="0">
                <a:highlight>
                  <a:srgbClr val="FFFFCC"/>
                </a:highlight>
                <a:latin typeface="Bookman Old Style" panose="02050604050505020204" pitchFamily="18" charset="0"/>
              </a:rPr>
              <a:t>descontos</a:t>
            </a:r>
            <a:r>
              <a:rPr lang="pt-BR" sz="1800" b="1" dirty="0">
                <a:highlight>
                  <a:srgbClr val="FFFFCC"/>
                </a:highlight>
                <a:latin typeface="Bookman Old Style" panose="02050604050505020204" pitchFamily="18" charset="0"/>
              </a:rPr>
              <a:t> aos créditos considerados </a:t>
            </a:r>
            <a:r>
              <a:rPr lang="pt-BR" sz="1800" b="1" u="sng" dirty="0">
                <a:highlight>
                  <a:srgbClr val="FFFFCC"/>
                </a:highlight>
                <a:latin typeface="Bookman Old Style" panose="02050604050505020204" pitchFamily="18" charset="0"/>
              </a:rPr>
              <a:t>irrecuperáveis</a:t>
            </a:r>
            <a:r>
              <a:rPr lang="pt-BR" sz="1800" b="1" dirty="0">
                <a:highlight>
                  <a:srgbClr val="FFFFCC"/>
                </a:highlight>
                <a:latin typeface="Bookman Old Style" panose="02050604050505020204" pitchFamily="18" charset="0"/>
              </a:rPr>
              <a:t> ou de difícil recuperação;</a:t>
            </a:r>
          </a:p>
          <a:p>
            <a:pPr algn="just"/>
            <a:r>
              <a:rPr lang="pt-BR" sz="1800" b="1" dirty="0">
                <a:highlight>
                  <a:srgbClr val="FFFFCC"/>
                </a:highlight>
                <a:latin typeface="Bookman Old Style" panose="02050604050505020204" pitchFamily="18" charset="0"/>
              </a:rPr>
              <a:t>III - a utilização de créditos de </a:t>
            </a:r>
            <a:r>
              <a:rPr lang="pt-BR" sz="1800" b="1" u="sng" dirty="0">
                <a:highlight>
                  <a:srgbClr val="FFFFCC"/>
                </a:highlight>
                <a:latin typeface="Bookman Old Style" panose="02050604050505020204" pitchFamily="18" charset="0"/>
              </a:rPr>
              <a:t>prejuízo fiscal </a:t>
            </a:r>
            <a:r>
              <a:rPr lang="pt-BR" sz="1800" b="1" dirty="0">
                <a:highlight>
                  <a:srgbClr val="FFFFCC"/>
                </a:highlight>
                <a:latin typeface="Bookman Old Style" panose="02050604050505020204" pitchFamily="18" charset="0"/>
              </a:rPr>
              <a:t>e de base de cálculo negativa da Contribuição Social sobre o Lucro Líquido (CSLL); e</a:t>
            </a:r>
          </a:p>
          <a:p>
            <a:pPr algn="just"/>
            <a:r>
              <a:rPr lang="pt-BR" sz="1800" b="1" dirty="0">
                <a:highlight>
                  <a:srgbClr val="FFFFCC"/>
                </a:highlight>
                <a:latin typeface="Bookman Old Style" panose="02050604050505020204" pitchFamily="18" charset="0"/>
              </a:rPr>
              <a:t>IV - a possibilidade de utilização de créditos líquidos e certos, devidos pela União, suas autarquias e fundações públicas, próprios do interessado ou por ele adquiridos de </a:t>
            </a:r>
            <a:r>
              <a:rPr lang="pt-BR" sz="1800" b="1" u="sng" dirty="0">
                <a:highlight>
                  <a:srgbClr val="FFFFCC"/>
                </a:highlight>
                <a:latin typeface="Bookman Old Style" panose="02050604050505020204" pitchFamily="18" charset="0"/>
              </a:rPr>
              <a:t>terceiros</a:t>
            </a:r>
            <a:r>
              <a:rPr lang="pt-BR" sz="1800" b="1" dirty="0">
                <a:highlight>
                  <a:srgbClr val="FFFFCC"/>
                </a:highlight>
                <a:latin typeface="Bookman Old Style" panose="02050604050505020204" pitchFamily="18" charset="0"/>
              </a:rPr>
              <a:t>, decorrentes de </a:t>
            </a:r>
            <a:r>
              <a:rPr lang="pt-BR" sz="1800" b="1" u="sng" dirty="0">
                <a:highlight>
                  <a:srgbClr val="FFFFCC"/>
                </a:highlight>
                <a:latin typeface="Bookman Old Style" panose="02050604050505020204" pitchFamily="18" charset="0"/>
              </a:rPr>
              <a:t>decisões transitadas em julgado para quitação ou amortização do saldo devedor da transação</a:t>
            </a:r>
            <a:r>
              <a:rPr lang="pt-BR" sz="1800" b="1" dirty="0">
                <a:highlight>
                  <a:srgbClr val="FFFFCC"/>
                </a:highlight>
                <a:latin typeface="Bookman Old Style" panose="02050604050505020204" pitchFamily="18" charset="0"/>
              </a:rPr>
              <a:t>;</a:t>
            </a:r>
          </a:p>
          <a:p>
            <a:pPr algn="just"/>
            <a:r>
              <a:rPr lang="pt-BR" sz="1800" b="1" dirty="0">
                <a:highlight>
                  <a:srgbClr val="FFFFCC"/>
                </a:highlight>
                <a:latin typeface="Bookman Old Style" panose="02050604050505020204" pitchFamily="18" charset="0"/>
              </a:rPr>
              <a:t>Art. 6º A adesão ao PRLF poderá ser formalizada das 8h de 1º/02/2023 até às 19h de 31/03 2023;</a:t>
            </a:r>
          </a:p>
          <a:p>
            <a:pPr algn="just"/>
            <a:r>
              <a:rPr lang="pt-BR" sz="1800" b="1" dirty="0">
                <a:highlight>
                  <a:srgbClr val="FFFFCC"/>
                </a:highlight>
                <a:latin typeface="Bookman Old Style" panose="02050604050505020204" pitchFamily="18" charset="0"/>
              </a:rPr>
              <a:t>Art. 14. A utilização de créditos de </a:t>
            </a:r>
            <a:r>
              <a:rPr lang="pt-BR" sz="1800" b="1" u="sng" dirty="0">
                <a:highlight>
                  <a:srgbClr val="FFFFCC"/>
                </a:highlight>
                <a:latin typeface="Bookman Old Style" panose="02050604050505020204" pitchFamily="18" charset="0"/>
              </a:rPr>
              <a:t>prejuízo fiscal e base de cálculo negativa da CSLL</a:t>
            </a:r>
            <a:r>
              <a:rPr lang="pt-BR" sz="1800" b="1" dirty="0">
                <a:highlight>
                  <a:srgbClr val="FFFFCC"/>
                </a:highlight>
                <a:latin typeface="Bookman Old Style" panose="02050604050505020204" pitchFamily="18" charset="0"/>
              </a:rPr>
              <a:t> de titularidade do responsável tributário ou corresponsável pelo débito, de PJ controladora ou controlada, de forma direta ou indireta, ou de sociedades que sejam controladas direta ou indiretamente por uma mesma PJ é admissível desde que o vínculo jurídico em questão tenha se consolidado até 31/12/2021 e se mantenham nesta condição até a data da adesão ao PRLF;</a:t>
            </a:r>
          </a:p>
          <a:p>
            <a:pPr algn="just"/>
            <a:endParaRPr lang="pt-BR" sz="1800" b="1" dirty="0">
              <a:highlight>
                <a:srgbClr val="FFFFCC"/>
              </a:highlight>
              <a:latin typeface="Bookman Old Style" panose="02050604050505020204" pitchFamily="18" charset="0"/>
            </a:endParaRPr>
          </a:p>
        </p:txBody>
      </p:sp>
    </p:spTree>
    <p:extLst>
      <p:ext uri="{BB962C8B-B14F-4D97-AF65-F5344CB8AC3E}">
        <p14:creationId xmlns:p14="http://schemas.microsoft.com/office/powerpoint/2010/main" val="369151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Autofit/>
          </a:bodyPr>
          <a:lstStyle/>
          <a:p>
            <a:pPr algn="ctr"/>
            <a:r>
              <a:rPr lang="pt-BR" sz="3200" b="1" i="1" dirty="0">
                <a:solidFill>
                  <a:schemeClr val="bg1"/>
                </a:solidFill>
                <a:latin typeface="Bookman Old Style" panose="02050604050505020204" pitchFamily="18" charset="0"/>
              </a:rPr>
              <a:t>MP nº. 1157/2023 / Combustíveis / Desoneração / Pis-</a:t>
            </a:r>
            <a:r>
              <a:rPr lang="pt-BR" sz="3200" b="1" i="1" dirty="0" err="1">
                <a:solidFill>
                  <a:schemeClr val="bg1"/>
                </a:solidFill>
                <a:latin typeface="Bookman Old Style" panose="02050604050505020204" pitchFamily="18" charset="0"/>
              </a:rPr>
              <a:t>Cofins</a:t>
            </a:r>
            <a:endParaRPr lang="pt-BR" sz="3200" b="1" i="1" dirty="0">
              <a:solidFill>
                <a:schemeClr val="bg1"/>
              </a:solidFill>
              <a:latin typeface="Bookman Old Style" panose="02050604050505020204" pitchFamily="18" charset="0"/>
            </a:endParaRP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2400" b="1" u="sng" dirty="0">
                <a:latin typeface="Bookman Old Style" panose="02050604050505020204" pitchFamily="18" charset="0"/>
              </a:rPr>
              <a:t>MP 1157/2023 que prorroga desoneração de tributos federais sobre os combustíveis. </a:t>
            </a:r>
          </a:p>
          <a:p>
            <a:pPr algn="just"/>
            <a:r>
              <a:rPr lang="pt-BR" sz="2400" b="1" dirty="0">
                <a:highlight>
                  <a:srgbClr val="FFFFCC"/>
                </a:highlight>
                <a:latin typeface="Bookman Old Style" panose="02050604050505020204" pitchFamily="18" charset="0"/>
              </a:rPr>
              <a:t>Isenção Pis-</a:t>
            </a:r>
            <a:r>
              <a:rPr lang="pt-BR" sz="2400" b="1" dirty="0" err="1">
                <a:highlight>
                  <a:srgbClr val="FFFFCC"/>
                </a:highlight>
                <a:latin typeface="Bookman Old Style" panose="02050604050505020204" pitchFamily="18" charset="0"/>
              </a:rPr>
              <a:t>Cofins</a:t>
            </a:r>
            <a:r>
              <a:rPr lang="pt-BR" sz="2400" b="1" dirty="0">
                <a:highlight>
                  <a:srgbClr val="FFFFCC"/>
                </a:highlight>
                <a:latin typeface="Bookman Old Style" panose="02050604050505020204" pitchFamily="18" charset="0"/>
              </a:rPr>
              <a:t>: As alíquotas de PIS/Pasep e </a:t>
            </a:r>
            <a:r>
              <a:rPr lang="pt-BR" sz="2400" b="1" dirty="0" err="1">
                <a:highlight>
                  <a:srgbClr val="FFFFCC"/>
                </a:highlight>
                <a:latin typeface="Bookman Old Style" panose="02050604050505020204" pitchFamily="18" charset="0"/>
              </a:rPr>
              <a:t>Cofins</a:t>
            </a:r>
            <a:r>
              <a:rPr lang="pt-BR" sz="2400" b="1" dirty="0">
                <a:highlight>
                  <a:srgbClr val="FFFFCC"/>
                </a:highlight>
                <a:latin typeface="Bookman Old Style" panose="02050604050505020204" pitchFamily="18" charset="0"/>
              </a:rPr>
              <a:t> incidentes sobre </a:t>
            </a:r>
            <a:r>
              <a:rPr lang="pt-BR" sz="2400" b="1" cap="all" dirty="0">
                <a:highlight>
                  <a:srgbClr val="FFFFCC"/>
                </a:highlight>
                <a:latin typeface="Bookman Old Style" panose="02050604050505020204" pitchFamily="18" charset="0"/>
              </a:rPr>
              <a:t>óleo diesel, biodiesel e gás liquefeito de petróleo</a:t>
            </a:r>
            <a:r>
              <a:rPr lang="pt-BR" sz="2400" b="1" dirty="0">
                <a:highlight>
                  <a:srgbClr val="FFFFCC"/>
                </a:highlight>
                <a:latin typeface="Bookman Old Style" panose="02050604050505020204" pitchFamily="18" charset="0"/>
              </a:rPr>
              <a:t> ficam </a:t>
            </a:r>
            <a:r>
              <a:rPr lang="pt-BR" sz="2400" b="1" u="sng" dirty="0">
                <a:highlight>
                  <a:srgbClr val="FFFFCC"/>
                </a:highlight>
                <a:latin typeface="Bookman Old Style" panose="02050604050505020204" pitchFamily="18" charset="0"/>
              </a:rPr>
              <a:t>reduzidas a zero </a:t>
            </a:r>
            <a:r>
              <a:rPr lang="pt-BR" sz="2400" b="1" dirty="0">
                <a:highlight>
                  <a:srgbClr val="FFFFCC"/>
                </a:highlight>
                <a:latin typeface="Bookman Old Style" panose="02050604050505020204" pitchFamily="18" charset="0"/>
              </a:rPr>
              <a:t>até </a:t>
            </a:r>
            <a:r>
              <a:rPr lang="pt-BR" sz="2400" b="1" u="sng" dirty="0">
                <a:highlight>
                  <a:srgbClr val="FFFFCC"/>
                </a:highlight>
                <a:latin typeface="Bookman Old Style" panose="02050604050505020204" pitchFamily="18" charset="0"/>
              </a:rPr>
              <a:t>31 de dezembro</a:t>
            </a:r>
            <a:r>
              <a:rPr lang="pt-BR" sz="2400" b="1" dirty="0">
                <a:highlight>
                  <a:srgbClr val="FFFFCC"/>
                </a:highlight>
                <a:latin typeface="Bookman Old Style" panose="02050604050505020204" pitchFamily="18" charset="0"/>
              </a:rPr>
              <a:t> deste ano.</a:t>
            </a:r>
          </a:p>
          <a:p>
            <a:pPr algn="just"/>
            <a:r>
              <a:rPr lang="pt-BR" sz="2400" b="1" dirty="0">
                <a:highlight>
                  <a:srgbClr val="FFFFCC"/>
                </a:highlight>
                <a:latin typeface="Bookman Old Style" panose="02050604050505020204" pitchFamily="18" charset="0"/>
              </a:rPr>
              <a:t>Com isso, o governo deixará de arrecadar cerca de R$ 19 bilhões. </a:t>
            </a:r>
          </a:p>
          <a:p>
            <a:pPr algn="just"/>
            <a:r>
              <a:rPr lang="pt-BR" sz="2400" b="1" u="sng" dirty="0">
                <a:highlight>
                  <a:srgbClr val="FFFFCC"/>
                </a:highlight>
                <a:latin typeface="Bookman Old Style" panose="02050604050505020204" pitchFamily="18" charset="0"/>
              </a:rPr>
              <a:t>Isenção Pis-</a:t>
            </a:r>
            <a:r>
              <a:rPr lang="pt-BR" sz="2400" b="1" u="sng" dirty="0" err="1">
                <a:highlight>
                  <a:srgbClr val="FFFFCC"/>
                </a:highlight>
                <a:latin typeface="Bookman Old Style" panose="02050604050505020204" pitchFamily="18" charset="0"/>
              </a:rPr>
              <a:t>Cofins</a:t>
            </a:r>
            <a:r>
              <a:rPr lang="pt-BR" sz="2400" b="1" u="sng" dirty="0">
                <a:highlight>
                  <a:srgbClr val="FFFFCC"/>
                </a:highlight>
                <a:latin typeface="Bookman Old Style" panose="02050604050505020204" pitchFamily="18" charset="0"/>
              </a:rPr>
              <a:t>: Já a cobrança dos dois tributos sobre </a:t>
            </a:r>
            <a:r>
              <a:rPr lang="pt-BR" sz="2400" b="1" u="sng" cap="all" dirty="0">
                <a:highlight>
                  <a:srgbClr val="FFFFCC"/>
                </a:highlight>
                <a:latin typeface="Bookman Old Style" panose="02050604050505020204" pitchFamily="18" charset="0"/>
              </a:rPr>
              <a:t>gasolina e álcool </a:t>
            </a:r>
            <a:r>
              <a:rPr lang="pt-BR" sz="2400" b="1" u="sng" dirty="0">
                <a:highlight>
                  <a:srgbClr val="FFFFCC"/>
                </a:highlight>
                <a:latin typeface="Bookman Old Style" panose="02050604050505020204" pitchFamily="18" charset="0"/>
              </a:rPr>
              <a:t>fica suspensa até 28 de fevereiro,</a:t>
            </a:r>
            <a:r>
              <a:rPr lang="pt-BR" sz="2400" b="1" dirty="0">
                <a:highlight>
                  <a:srgbClr val="FFFFCC"/>
                </a:highlight>
                <a:latin typeface="Bookman Old Style" panose="02050604050505020204" pitchFamily="18" charset="0"/>
              </a:rPr>
              <a:t> o que corresponde a uma perda de R$ 5,667 bilhões.</a:t>
            </a:r>
          </a:p>
          <a:p>
            <a:pPr algn="just"/>
            <a:r>
              <a:rPr lang="pt-BR" sz="2400" b="1" dirty="0">
                <a:highlight>
                  <a:srgbClr val="FFFFCC"/>
                </a:highlight>
                <a:latin typeface="Bookman Old Style" panose="02050604050505020204" pitchFamily="18" charset="0"/>
              </a:rPr>
              <a:t>O texto também zera até 28 de fevereiro a cobrança de PIS/Pasep e </a:t>
            </a:r>
            <a:r>
              <a:rPr lang="pt-BR" sz="2400" b="1" dirty="0" err="1">
                <a:highlight>
                  <a:srgbClr val="FFFFCC"/>
                </a:highlight>
                <a:latin typeface="Bookman Old Style" panose="02050604050505020204" pitchFamily="18" charset="0"/>
              </a:rPr>
              <a:t>Cofins</a:t>
            </a:r>
            <a:r>
              <a:rPr lang="pt-BR" sz="2400" b="1" dirty="0">
                <a:highlight>
                  <a:srgbClr val="FFFFCC"/>
                </a:highlight>
                <a:latin typeface="Bookman Old Style" panose="02050604050505020204" pitchFamily="18" charset="0"/>
              </a:rPr>
              <a:t> sobre querosene de aviação e gás natural veicular, inclusive importados, e suspende a cobrança da Contribuição de Intervenção no Domínio Econômico sobre a gasolina pelo mesmo período.</a:t>
            </a:r>
          </a:p>
        </p:txBody>
      </p:sp>
    </p:spTree>
    <p:extLst>
      <p:ext uri="{BB962C8B-B14F-4D97-AF65-F5344CB8AC3E}">
        <p14:creationId xmlns:p14="http://schemas.microsoft.com/office/powerpoint/2010/main" val="636480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9AB2-94A9-A087-9C90-6D9EBE7EFE14}"/>
              </a:ext>
            </a:extLst>
          </p:cNvPr>
          <p:cNvSpPr>
            <a:spLocks noGrp="1"/>
          </p:cNvSpPr>
          <p:nvPr>
            <p:ph type="title"/>
          </p:nvPr>
        </p:nvSpPr>
        <p:spPr>
          <a:xfrm>
            <a:off x="94343" y="190953"/>
            <a:ext cx="12003316" cy="1325563"/>
          </a:xfrm>
          <a:solidFill>
            <a:srgbClr val="AEBBC0"/>
          </a:solidFill>
          <a:ln w="92075" cap="rnd">
            <a:solidFill>
              <a:schemeClr val="accent1">
                <a:lumMod val="75000"/>
              </a:schemeClr>
            </a:solidFill>
          </a:ln>
        </p:spPr>
        <p:txBody>
          <a:bodyPr>
            <a:noAutofit/>
          </a:bodyPr>
          <a:lstStyle/>
          <a:p>
            <a:pPr algn="ctr"/>
            <a:r>
              <a:rPr lang="pt-BR" sz="3200" b="1" i="1" dirty="0">
                <a:solidFill>
                  <a:schemeClr val="bg1"/>
                </a:solidFill>
                <a:latin typeface="Bookman Old Style" panose="02050604050505020204" pitchFamily="18" charset="0"/>
              </a:rPr>
              <a:t>MP nº. 1.152/2022 / IRPJ-CSLL / Preço Transferência</a:t>
            </a:r>
          </a:p>
        </p:txBody>
      </p:sp>
      <p:sp>
        <p:nvSpPr>
          <p:cNvPr id="3" name="Espaço Reservado para Conteúdo 2">
            <a:extLst>
              <a:ext uri="{FF2B5EF4-FFF2-40B4-BE49-F238E27FC236}">
                <a16:creationId xmlns:a16="http://schemas.microsoft.com/office/drawing/2014/main" id="{6027F8D8-6DFE-E4E9-B43E-F3855C2262E8}"/>
              </a:ext>
            </a:extLst>
          </p:cNvPr>
          <p:cNvSpPr>
            <a:spLocks noGrp="1"/>
          </p:cNvSpPr>
          <p:nvPr>
            <p:ph idx="1"/>
          </p:nvPr>
        </p:nvSpPr>
        <p:spPr>
          <a:xfrm>
            <a:off x="0" y="1625600"/>
            <a:ext cx="12192000" cy="5232400"/>
          </a:xfrm>
          <a:solidFill>
            <a:schemeClr val="bg1"/>
          </a:solidFill>
        </p:spPr>
        <p:txBody>
          <a:bodyPr>
            <a:noAutofit/>
          </a:bodyPr>
          <a:lstStyle/>
          <a:p>
            <a:pPr algn="just"/>
            <a:r>
              <a:rPr lang="pt-BR" sz="1800" b="1" u="sng" dirty="0">
                <a:highlight>
                  <a:srgbClr val="FFFFCC"/>
                </a:highlight>
                <a:latin typeface="Bookman Old Style" panose="02050604050505020204" pitchFamily="18" charset="0"/>
              </a:rPr>
              <a:t>A MPV nº 1.152, de 28 de dezembro de 2022, alterou a legislação do IRPJ e da CSLL para introduzir um novo marco legal para a matéria de preços de transferência no Brasil. </a:t>
            </a:r>
          </a:p>
          <a:p>
            <a:pPr algn="just"/>
            <a:r>
              <a:rPr lang="pt-BR" sz="1800" dirty="0">
                <a:latin typeface="Bookman Old Style" panose="02050604050505020204" pitchFamily="18" charset="0"/>
              </a:rPr>
              <a:t>Nesse sentido, altera-se a legislação federal para dispor sobre a determinação da base de cálculo do IRPJ e da CSLL das pessoas jurídicas que realizam transações com partes relacionadas no exterior (transações controladas), revogando, por conseguinte, as disposições atuais sobre preços de transferência constantes dos </a:t>
            </a:r>
            <a:r>
              <a:rPr lang="pt-BR" sz="1800" dirty="0" err="1">
                <a:latin typeface="Bookman Old Style" panose="02050604050505020204" pitchFamily="18" charset="0"/>
              </a:rPr>
              <a:t>arts</a:t>
            </a:r>
            <a:r>
              <a:rPr lang="pt-BR" sz="1800" dirty="0">
                <a:latin typeface="Bookman Old Style" panose="02050604050505020204" pitchFamily="18" charset="0"/>
              </a:rPr>
              <a:t>. 18 a 23 da Lei nº 9.430/96 e demais dispositivos correlatos.</a:t>
            </a:r>
          </a:p>
          <a:p>
            <a:pPr algn="just"/>
            <a:r>
              <a:rPr lang="pt-BR" sz="1800" i="1" dirty="0">
                <a:latin typeface="Bookman Old Style" panose="02050604050505020204" pitchFamily="18" charset="0"/>
              </a:rPr>
              <a:t>Urgência e a relevância:</a:t>
            </a:r>
            <a:r>
              <a:rPr lang="pt-BR" sz="1800" dirty="0">
                <a:latin typeface="Bookman Old Style" panose="02050604050505020204" pitchFamily="18" charset="0"/>
              </a:rPr>
              <a:t> (i) desvios existentes no sistema de preços de transferência brasileiro em relação ao princípio </a:t>
            </a:r>
            <a:r>
              <a:rPr lang="pt-BR" sz="1800" dirty="0" err="1">
                <a:latin typeface="Bookman Old Style" panose="02050604050505020204" pitchFamily="18" charset="0"/>
              </a:rPr>
              <a:t>arm’s</a:t>
            </a:r>
            <a:r>
              <a:rPr lang="pt-BR" sz="1800" dirty="0">
                <a:latin typeface="Bookman Old Style" panose="02050604050505020204" pitchFamily="18" charset="0"/>
              </a:rPr>
              <a:t> </a:t>
            </a:r>
            <a:r>
              <a:rPr lang="pt-BR" sz="1800" dirty="0" err="1">
                <a:latin typeface="Bookman Old Style" panose="02050604050505020204" pitchFamily="18" charset="0"/>
              </a:rPr>
              <a:t>length</a:t>
            </a:r>
            <a:r>
              <a:rPr lang="pt-BR" sz="1800" dirty="0">
                <a:latin typeface="Bookman Old Style" panose="02050604050505020204" pitchFamily="18" charset="0"/>
              </a:rPr>
              <a:t>, impactando em investimentos e competitividade; </a:t>
            </a:r>
            <a:r>
              <a:rPr lang="pt-BR" sz="1800" dirty="0" err="1">
                <a:latin typeface="Bookman Old Style" panose="02050604050505020204" pitchFamily="18" charset="0"/>
              </a:rPr>
              <a:t>ii</a:t>
            </a:r>
            <a:r>
              <a:rPr lang="pt-BR" sz="1800" dirty="0">
                <a:latin typeface="Bookman Old Style" panose="02050604050505020204" pitchFamily="18" charset="0"/>
              </a:rPr>
              <a:t>) da necessidade de viabilizar a acessão do Brasil à OCDE; (</a:t>
            </a:r>
            <a:r>
              <a:rPr lang="pt-BR" sz="1800" dirty="0" err="1">
                <a:latin typeface="Bookman Old Style" panose="02050604050505020204" pitchFamily="18" charset="0"/>
              </a:rPr>
              <a:t>iii</a:t>
            </a:r>
            <a:r>
              <a:rPr lang="pt-BR" sz="1800" dirty="0">
                <a:latin typeface="Bookman Old Style" panose="02050604050505020204" pitchFamily="18" charset="0"/>
              </a:rPr>
              <a:t>) das perdas de arrecadação tributária provocadas por deficiência na legislação, contribuindo para a erosão da base tributável e transferência de lucros (BEPS); e (</a:t>
            </a:r>
            <a:r>
              <a:rPr lang="pt-BR" sz="1800" dirty="0" err="1">
                <a:latin typeface="Bookman Old Style" panose="02050604050505020204" pitchFamily="18" charset="0"/>
              </a:rPr>
              <a:t>iv</a:t>
            </a:r>
            <a:r>
              <a:rPr lang="pt-BR" sz="1800" dirty="0">
                <a:latin typeface="Bookman Old Style" panose="02050604050505020204" pitchFamily="18" charset="0"/>
              </a:rPr>
              <a:t>) da dupla tributação que decorre da rigidez das regras atuais que, embora suportada e aceita pelos contribuintes em alguns casos como um custo necessário de se fazer negócio no Brasil, pode fazer com que os grupos multinacionais deixem de realizar investimento no País para evitar este custo desnecessário.</a:t>
            </a:r>
          </a:p>
          <a:p>
            <a:pPr algn="just"/>
            <a:r>
              <a:rPr lang="pt-BR" sz="1800" i="1" dirty="0">
                <a:latin typeface="Bookman Old Style" panose="02050604050505020204" pitchFamily="18" charset="0"/>
              </a:rPr>
              <a:t>Conceito</a:t>
            </a:r>
            <a:r>
              <a:rPr lang="pt-BR" sz="1800" dirty="0">
                <a:latin typeface="Bookman Old Style" panose="02050604050505020204" pitchFamily="18" charset="0"/>
              </a:rPr>
              <a:t>: o princípio consiste em tratar as empresas vinculadas como se não fossem vinculadas. Desta forma, pelo princípio" </a:t>
            </a:r>
            <a:r>
              <a:rPr lang="pt-BR" sz="1800" dirty="0" err="1">
                <a:latin typeface="Bookman Old Style" panose="02050604050505020204" pitchFamily="18" charset="0"/>
              </a:rPr>
              <a:t>arm's</a:t>
            </a:r>
            <a:r>
              <a:rPr lang="pt-BR" sz="1800" dirty="0">
                <a:latin typeface="Bookman Old Style" panose="02050604050505020204" pitchFamily="18" charset="0"/>
              </a:rPr>
              <a:t> </a:t>
            </a:r>
            <a:r>
              <a:rPr lang="pt-BR" sz="1800" dirty="0" err="1">
                <a:latin typeface="Bookman Old Style" panose="02050604050505020204" pitchFamily="18" charset="0"/>
              </a:rPr>
              <a:t>length</a:t>
            </a:r>
            <a:r>
              <a:rPr lang="pt-BR" sz="1800" dirty="0">
                <a:latin typeface="Bookman Old Style" panose="02050604050505020204" pitchFamily="18" charset="0"/>
              </a:rPr>
              <a:t> ", busca-se alcançar o valor da operação praticada entre pessoas relacionadas se estivessem negociando em condições de livre comércio, pelo preço fixado pelo mercado.</a:t>
            </a:r>
          </a:p>
        </p:txBody>
      </p:sp>
    </p:spTree>
    <p:extLst>
      <p:ext uri="{BB962C8B-B14F-4D97-AF65-F5344CB8AC3E}">
        <p14:creationId xmlns:p14="http://schemas.microsoft.com/office/powerpoint/2010/main" val="159911117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6531</TotalTime>
  <Words>2309</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9</vt:i4>
      </vt:variant>
    </vt:vector>
  </HeadingPairs>
  <TitlesOfParts>
    <vt:vector size="14" baseType="lpstr">
      <vt:lpstr>Arial</vt:lpstr>
      <vt:lpstr>Bookman Old Style</vt:lpstr>
      <vt:lpstr>Calibri</vt:lpstr>
      <vt:lpstr>Calibri Light</vt:lpstr>
      <vt:lpstr>Tema do Office</vt:lpstr>
      <vt:lpstr>STJ / Multa Administrativa / Revisão Judicial</vt:lpstr>
      <vt:lpstr>STJ / Depósito / Pagamento Voluntário</vt:lpstr>
      <vt:lpstr>TRF-1 / Perdimento / Alienação Antecipada </vt:lpstr>
      <vt:lpstr>Revogaço / Pis-Cofins / Majoração / Anterioridade</vt:lpstr>
      <vt:lpstr>MP nº 1.160/2023 / Carf / Voto de Qualidade </vt:lpstr>
      <vt:lpstr>Pis-Cofins/ Crédito / MP nº 1.159/2023</vt:lpstr>
      <vt:lpstr>Litígio Zero / PORTARIA CONJUNTA PGFN/RFB Nº 1/2023 </vt:lpstr>
      <vt:lpstr>MP nº. 1157/2023 / Combustíveis / Desoneração / Pis-Cofins</vt:lpstr>
      <vt:lpstr>MP nº. 1.152/2022 / IRPJ-CSLL / Preço Transferência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IB AA</dc:creator>
  <cp:lastModifiedBy>IB AA</cp:lastModifiedBy>
  <cp:revision>812</cp:revision>
  <dcterms:created xsi:type="dcterms:W3CDTF">2022-06-03T02:26:37Z</dcterms:created>
  <dcterms:modified xsi:type="dcterms:W3CDTF">2023-01-13T18:23:16Z</dcterms:modified>
</cp:coreProperties>
</file>